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handoutMasterIdLst>
    <p:handoutMasterId r:id="rId40"/>
  </p:handoutMasterIdLst>
  <p:sldIdLst>
    <p:sldId id="341" r:id="rId2"/>
    <p:sldId id="304" r:id="rId3"/>
    <p:sldId id="331" r:id="rId4"/>
    <p:sldId id="314" r:id="rId5"/>
    <p:sldId id="337" r:id="rId6"/>
    <p:sldId id="350" r:id="rId7"/>
    <p:sldId id="291" r:id="rId8"/>
    <p:sldId id="315" r:id="rId9"/>
    <p:sldId id="349" r:id="rId10"/>
    <p:sldId id="294" r:id="rId11"/>
    <p:sldId id="347" r:id="rId12"/>
    <p:sldId id="346" r:id="rId13"/>
    <p:sldId id="289" r:id="rId14"/>
    <p:sldId id="351" r:id="rId15"/>
    <p:sldId id="281" r:id="rId16"/>
    <p:sldId id="287" r:id="rId17"/>
    <p:sldId id="282" r:id="rId18"/>
    <p:sldId id="328" r:id="rId19"/>
    <p:sldId id="285" r:id="rId20"/>
    <p:sldId id="310" r:id="rId21"/>
    <p:sldId id="326" r:id="rId22"/>
    <p:sldId id="284" r:id="rId23"/>
    <p:sldId id="309" r:id="rId24"/>
    <p:sldId id="345" r:id="rId25"/>
    <p:sldId id="339" r:id="rId26"/>
    <p:sldId id="311" r:id="rId27"/>
    <p:sldId id="295" r:id="rId28"/>
    <p:sldId id="308" r:id="rId29"/>
    <p:sldId id="320" r:id="rId30"/>
    <p:sldId id="329" r:id="rId31"/>
    <p:sldId id="330" r:id="rId32"/>
    <p:sldId id="299" r:id="rId33"/>
    <p:sldId id="352" r:id="rId34"/>
    <p:sldId id="354" r:id="rId35"/>
    <p:sldId id="355" r:id="rId36"/>
    <p:sldId id="353" r:id="rId37"/>
    <p:sldId id="356" r:id="rId3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878"/>
    <a:srgbClr val="1A7ADF"/>
    <a:srgbClr val="D28E00"/>
    <a:srgbClr val="D2B000"/>
    <a:srgbClr val="87AFFF"/>
    <a:srgbClr val="D631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1" autoAdjust="0"/>
    <p:restoredTop sz="91370" autoAdjust="0"/>
  </p:normalViewPr>
  <p:slideViewPr>
    <p:cSldViewPr snapToGrid="0" snapToObjects="1">
      <p:cViewPr varScale="1">
        <p:scale>
          <a:sx n="77" d="100"/>
          <a:sy n="77" d="100"/>
        </p:scale>
        <p:origin x="1570" y="43"/>
      </p:cViewPr>
      <p:guideLst>
        <p:guide orient="horz" pos="2160"/>
        <p:guide pos="2880"/>
      </p:guideLst>
    </p:cSldViewPr>
  </p:slideViewPr>
  <p:notesTextViewPr>
    <p:cViewPr>
      <p:scale>
        <a:sx n="66" d="100"/>
        <a:sy n="66"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hyperlink" Target="https://emory.service-now.com/kb_view.do?sysparm_article=KB05254"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emory.service-now.com/kb_view.do?sysparm_article=KB05254"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A965E0-DE62-DB45-9699-4C29DD18F2E5}" type="doc">
      <dgm:prSet loTypeId="urn:microsoft.com/office/officeart/2005/8/layout/pyramid2" loCatId="" qsTypeId="urn:microsoft.com/office/officeart/2005/8/quickstyle/simple4" qsCatId="simple" csTypeId="urn:microsoft.com/office/officeart/2005/8/colors/accent1_2" csCatId="accent1" phldr="1"/>
      <dgm:spPr/>
    </dgm:pt>
    <dgm:pt modelId="{06C4D485-12FC-0B4D-9D65-B1C74289C0B1}">
      <dgm:prSet phldrT="[Text]"/>
      <dgm:spPr/>
      <dgm:t>
        <a:bodyPr/>
        <a:lstStyle/>
        <a:p>
          <a:pPr>
            <a:lnSpc>
              <a:spcPct val="100000"/>
            </a:lnSpc>
            <a:spcAft>
              <a:spcPts val="0"/>
            </a:spcAft>
          </a:pPr>
          <a:r>
            <a:rPr lang="en-US" b="1" dirty="0"/>
            <a:t>Report table name: </a:t>
          </a:r>
        </a:p>
        <a:p>
          <a:pPr>
            <a:lnSpc>
              <a:spcPct val="100000"/>
            </a:lnSpc>
            <a:spcAft>
              <a:spcPts val="0"/>
            </a:spcAft>
          </a:pPr>
          <a:r>
            <a:rPr lang="en-US" b="1" dirty="0"/>
            <a:t>New Assessment Details /Updated in real time </a:t>
          </a:r>
        </a:p>
      </dgm:t>
    </dgm:pt>
    <dgm:pt modelId="{33D858D1-B181-4549-8572-39A29214C2E4}" type="parTrans" cxnId="{B4D5CB87-3C7D-E34F-ACCF-17CBCA5862E7}">
      <dgm:prSet/>
      <dgm:spPr/>
      <dgm:t>
        <a:bodyPr/>
        <a:lstStyle/>
        <a:p>
          <a:endParaRPr lang="en-US"/>
        </a:p>
      </dgm:t>
    </dgm:pt>
    <dgm:pt modelId="{0F0191C1-A702-504D-9C09-F37453395700}" type="sibTrans" cxnId="{B4D5CB87-3C7D-E34F-ACCF-17CBCA5862E7}">
      <dgm:prSet/>
      <dgm:spPr/>
      <dgm:t>
        <a:bodyPr/>
        <a:lstStyle/>
        <a:p>
          <a:endParaRPr lang="en-US"/>
        </a:p>
      </dgm:t>
    </dgm:pt>
    <dgm:pt modelId="{C2BB2AA3-B568-9749-8285-885B2E5F9F48}">
      <dgm:prSet/>
      <dgm:spPr/>
      <dgm:t>
        <a:bodyPr/>
        <a:lstStyle/>
        <a:p>
          <a:r>
            <a:rPr lang="en-US" b="1" dirty="0"/>
            <a:t>Reports will pull your group(s) data dynamically</a:t>
          </a:r>
        </a:p>
      </dgm:t>
    </dgm:pt>
    <dgm:pt modelId="{02DD7547-3DC8-F24C-A557-CB38990DA6D6}" type="parTrans" cxnId="{6CF8E9B1-DF21-7145-B53B-8D39579F7BE1}">
      <dgm:prSet/>
      <dgm:spPr/>
      <dgm:t>
        <a:bodyPr/>
        <a:lstStyle/>
        <a:p>
          <a:endParaRPr lang="en-US"/>
        </a:p>
      </dgm:t>
    </dgm:pt>
    <dgm:pt modelId="{B5DED185-3604-904F-B553-BD3DC00F2E94}" type="sibTrans" cxnId="{6CF8E9B1-DF21-7145-B53B-8D39579F7BE1}">
      <dgm:prSet/>
      <dgm:spPr/>
      <dgm:t>
        <a:bodyPr/>
        <a:lstStyle/>
        <a:p>
          <a:endParaRPr lang="en-US"/>
        </a:p>
      </dgm:t>
    </dgm:pt>
    <dgm:pt modelId="{4B541D2A-2D70-4CDB-91B6-F6298014C7AF}">
      <dgm:prSet/>
      <dgm:spPr/>
      <dgm:t>
        <a:bodyPr/>
        <a:lstStyle/>
        <a:p>
          <a:r>
            <a:rPr lang="en-US" b="1" dirty="0"/>
            <a:t>Reports will pull both Incident and Request Record types into the same report</a:t>
          </a:r>
        </a:p>
      </dgm:t>
    </dgm:pt>
    <dgm:pt modelId="{3E8F2818-36BF-49E1-B357-4652D4C37208}" type="parTrans" cxnId="{DBA41B3F-3CE5-4BBD-A79D-205405E56306}">
      <dgm:prSet/>
      <dgm:spPr/>
      <dgm:t>
        <a:bodyPr/>
        <a:lstStyle/>
        <a:p>
          <a:endParaRPr lang="en-US"/>
        </a:p>
      </dgm:t>
    </dgm:pt>
    <dgm:pt modelId="{7079FDD1-686D-4273-886A-6E77EDA311CA}" type="sibTrans" cxnId="{DBA41B3F-3CE5-4BBD-A79D-205405E56306}">
      <dgm:prSet/>
      <dgm:spPr/>
      <dgm:t>
        <a:bodyPr/>
        <a:lstStyle/>
        <a:p>
          <a:endParaRPr lang="en-US"/>
        </a:p>
      </dgm:t>
    </dgm:pt>
    <dgm:pt modelId="{FE90EE6E-344F-44A9-ABDE-8AB6005CA01A}">
      <dgm:prSet/>
      <dgm:spPr/>
      <dgm:t>
        <a:bodyPr/>
        <a:lstStyle/>
        <a:p>
          <a:r>
            <a:rPr lang="en-US" dirty="0">
              <a:solidFill>
                <a:schemeClr val="accent2"/>
              </a:solidFill>
              <a:hlinkClick xmlns:r="http://schemas.openxmlformats.org/officeDocument/2006/relationships" r:id="rId1"/>
            </a:rPr>
            <a:t>https://emory.service-now.com/kb_view.do?sysparm_article=KB05254</a:t>
          </a:r>
          <a:endParaRPr lang="en-US" dirty="0"/>
        </a:p>
      </dgm:t>
    </dgm:pt>
    <dgm:pt modelId="{57A606D7-4F56-4BBC-84A9-3059692FFC09}" type="parTrans" cxnId="{D1BA85D6-A3AD-4E66-8BD9-49FCBD89EA3F}">
      <dgm:prSet/>
      <dgm:spPr/>
      <dgm:t>
        <a:bodyPr/>
        <a:lstStyle/>
        <a:p>
          <a:endParaRPr lang="en-US"/>
        </a:p>
      </dgm:t>
    </dgm:pt>
    <dgm:pt modelId="{98F682FB-EC07-4F85-B052-B7BA6021D489}" type="sibTrans" cxnId="{D1BA85D6-A3AD-4E66-8BD9-49FCBD89EA3F}">
      <dgm:prSet/>
      <dgm:spPr/>
      <dgm:t>
        <a:bodyPr/>
        <a:lstStyle/>
        <a:p>
          <a:endParaRPr lang="en-US"/>
        </a:p>
      </dgm:t>
    </dgm:pt>
    <dgm:pt modelId="{9B1AF279-ACC7-4EDF-9B97-23F055D0C3EA}">
      <dgm:prSet/>
      <dgm:spPr/>
      <dgm:t>
        <a:bodyPr/>
        <a:lstStyle/>
        <a:p>
          <a:r>
            <a:rPr lang="en-US" b="1" dirty="0"/>
            <a:t>Report editing capabilities if you are not a member of the group(s) you manage </a:t>
          </a:r>
        </a:p>
      </dgm:t>
    </dgm:pt>
    <dgm:pt modelId="{804C23DB-9852-4C71-AA08-ADBA9BC315F3}" type="parTrans" cxnId="{F2D7EDCA-24BB-455B-868C-65C18693F4BF}">
      <dgm:prSet/>
      <dgm:spPr/>
      <dgm:t>
        <a:bodyPr/>
        <a:lstStyle/>
        <a:p>
          <a:endParaRPr lang="en-US"/>
        </a:p>
      </dgm:t>
    </dgm:pt>
    <dgm:pt modelId="{A8763505-8D15-48B5-9107-815CDD7B9801}" type="sibTrans" cxnId="{F2D7EDCA-24BB-455B-868C-65C18693F4BF}">
      <dgm:prSet/>
      <dgm:spPr/>
      <dgm:t>
        <a:bodyPr/>
        <a:lstStyle/>
        <a:p>
          <a:endParaRPr lang="en-US"/>
        </a:p>
      </dgm:t>
    </dgm:pt>
    <dgm:pt modelId="{DCADD86C-FC76-4233-8FA1-439EFDC785BB}">
      <dgm:prSet/>
      <dgm:spPr/>
      <dgm:t>
        <a:bodyPr/>
        <a:lstStyle/>
        <a:p>
          <a:r>
            <a:rPr lang="en-US" b="1" dirty="0"/>
            <a:t>Report filter can be edited to report on  different reporting fields and ranges (Use INSERT)</a:t>
          </a:r>
        </a:p>
      </dgm:t>
    </dgm:pt>
    <dgm:pt modelId="{B8BF5C2A-17F1-43C8-9E59-69EE23B04F47}" type="parTrans" cxnId="{EFD9D6C9-253B-4D86-9188-46696C2EE3E9}">
      <dgm:prSet/>
      <dgm:spPr/>
      <dgm:t>
        <a:bodyPr/>
        <a:lstStyle/>
        <a:p>
          <a:endParaRPr lang="en-US"/>
        </a:p>
      </dgm:t>
    </dgm:pt>
    <dgm:pt modelId="{D15F5D0A-753A-4EB9-B249-0FCEDFC6B5A9}" type="sibTrans" cxnId="{EFD9D6C9-253B-4D86-9188-46696C2EE3E9}">
      <dgm:prSet/>
      <dgm:spPr/>
      <dgm:t>
        <a:bodyPr/>
        <a:lstStyle/>
        <a:p>
          <a:endParaRPr lang="en-US"/>
        </a:p>
      </dgm:t>
    </dgm:pt>
    <dgm:pt modelId="{60BAA1A7-1D21-CA44-A26F-7167CC70D398}" type="pres">
      <dgm:prSet presAssocID="{55A965E0-DE62-DB45-9699-4C29DD18F2E5}" presName="compositeShape" presStyleCnt="0">
        <dgm:presLayoutVars>
          <dgm:dir/>
          <dgm:resizeHandles/>
        </dgm:presLayoutVars>
      </dgm:prSet>
      <dgm:spPr/>
    </dgm:pt>
    <dgm:pt modelId="{0B84D763-BDA2-2E4A-B217-19BE6CBA6F2F}" type="pres">
      <dgm:prSet presAssocID="{55A965E0-DE62-DB45-9699-4C29DD18F2E5}" presName="pyramid" presStyleLbl="node1" presStyleIdx="0" presStyleCnt="1"/>
      <dgm:spPr/>
    </dgm:pt>
    <dgm:pt modelId="{CC31D0CA-DFAC-0F48-95C3-159AE6F168FB}" type="pres">
      <dgm:prSet presAssocID="{55A965E0-DE62-DB45-9699-4C29DD18F2E5}" presName="theList" presStyleCnt="0"/>
      <dgm:spPr/>
    </dgm:pt>
    <dgm:pt modelId="{B5373EE1-6A7D-2F49-80E0-1A18332C7E38}" type="pres">
      <dgm:prSet presAssocID="{06C4D485-12FC-0B4D-9D65-B1C74289C0B1}" presName="aNode" presStyleLbl="fgAcc1" presStyleIdx="0" presStyleCnt="6" custLinFactNeighborX="-901">
        <dgm:presLayoutVars>
          <dgm:bulletEnabled val="1"/>
        </dgm:presLayoutVars>
      </dgm:prSet>
      <dgm:spPr/>
    </dgm:pt>
    <dgm:pt modelId="{9DD873D8-E50F-914A-8E39-0F5B3FC650F5}" type="pres">
      <dgm:prSet presAssocID="{06C4D485-12FC-0B4D-9D65-B1C74289C0B1}" presName="aSpace" presStyleCnt="0"/>
      <dgm:spPr/>
    </dgm:pt>
    <dgm:pt modelId="{52342295-B80A-4538-931C-4297416F6E65}" type="pres">
      <dgm:prSet presAssocID="{4B541D2A-2D70-4CDB-91B6-F6298014C7AF}" presName="aNode" presStyleLbl="fgAcc1" presStyleIdx="1" presStyleCnt="6" custLinFactNeighborX="6346" custLinFactNeighborY="30977">
        <dgm:presLayoutVars>
          <dgm:bulletEnabled val="1"/>
        </dgm:presLayoutVars>
      </dgm:prSet>
      <dgm:spPr/>
    </dgm:pt>
    <dgm:pt modelId="{BEC9FFFA-8D9A-486E-B3D3-1AC4488D714E}" type="pres">
      <dgm:prSet presAssocID="{4B541D2A-2D70-4CDB-91B6-F6298014C7AF}" presName="aSpace" presStyleCnt="0"/>
      <dgm:spPr/>
    </dgm:pt>
    <dgm:pt modelId="{6B5B6EBD-6E82-F141-81B1-8DAA92EEAEE3}" type="pres">
      <dgm:prSet presAssocID="{C2BB2AA3-B568-9749-8285-885B2E5F9F48}" presName="aNode" presStyleLbl="fgAcc1" presStyleIdx="2" presStyleCnt="6" custLinFactNeighborX="-705" custLinFactNeighborY="-15488">
        <dgm:presLayoutVars>
          <dgm:bulletEnabled val="1"/>
        </dgm:presLayoutVars>
      </dgm:prSet>
      <dgm:spPr/>
    </dgm:pt>
    <dgm:pt modelId="{03E24F0B-6716-E24A-B4EE-BAC86FA6D7F7}" type="pres">
      <dgm:prSet presAssocID="{C2BB2AA3-B568-9749-8285-885B2E5F9F48}" presName="aSpace" presStyleCnt="0"/>
      <dgm:spPr/>
    </dgm:pt>
    <dgm:pt modelId="{7AF64FC1-582D-4301-B812-F352FD35356F}" type="pres">
      <dgm:prSet presAssocID="{DCADD86C-FC76-4233-8FA1-439EFDC785BB}" presName="aNode" presStyleLbl="fgAcc1" presStyleIdx="3" presStyleCnt="6">
        <dgm:presLayoutVars>
          <dgm:bulletEnabled val="1"/>
        </dgm:presLayoutVars>
      </dgm:prSet>
      <dgm:spPr/>
    </dgm:pt>
    <dgm:pt modelId="{150A7784-7B6C-41E4-BBE2-8BD69D5845ED}" type="pres">
      <dgm:prSet presAssocID="{DCADD86C-FC76-4233-8FA1-439EFDC785BB}" presName="aSpace" presStyleCnt="0"/>
      <dgm:spPr/>
    </dgm:pt>
    <dgm:pt modelId="{45BD04AA-F692-46B0-A1DA-5F5ED92234DE}" type="pres">
      <dgm:prSet presAssocID="{9B1AF279-ACC7-4EDF-9B97-23F055D0C3EA}" presName="aNode" presStyleLbl="fgAcc1" presStyleIdx="4" presStyleCnt="6">
        <dgm:presLayoutVars>
          <dgm:bulletEnabled val="1"/>
        </dgm:presLayoutVars>
      </dgm:prSet>
      <dgm:spPr/>
    </dgm:pt>
    <dgm:pt modelId="{24AD5E35-BB93-4252-836E-47E85A8A0C38}" type="pres">
      <dgm:prSet presAssocID="{9B1AF279-ACC7-4EDF-9B97-23F055D0C3EA}" presName="aSpace" presStyleCnt="0"/>
      <dgm:spPr/>
    </dgm:pt>
    <dgm:pt modelId="{93B6C481-F94B-4D73-A766-C4F1250AFB28}" type="pres">
      <dgm:prSet presAssocID="{FE90EE6E-344F-44A9-ABDE-8AB6005CA01A}" presName="aNode" presStyleLbl="fgAcc1" presStyleIdx="5" presStyleCnt="6">
        <dgm:presLayoutVars>
          <dgm:bulletEnabled val="1"/>
        </dgm:presLayoutVars>
      </dgm:prSet>
      <dgm:spPr/>
    </dgm:pt>
    <dgm:pt modelId="{D1D0804C-C15D-4B9A-83A4-F9AB127FEA0B}" type="pres">
      <dgm:prSet presAssocID="{FE90EE6E-344F-44A9-ABDE-8AB6005CA01A}" presName="aSpace" presStyleCnt="0"/>
      <dgm:spPr/>
    </dgm:pt>
  </dgm:ptLst>
  <dgm:cxnLst>
    <dgm:cxn modelId="{99AE7C11-A735-4EE5-9166-FC0F8EBD063F}" type="presOf" srcId="{FE90EE6E-344F-44A9-ABDE-8AB6005CA01A}" destId="{93B6C481-F94B-4D73-A766-C4F1250AFB28}" srcOrd="0" destOrd="0" presId="urn:microsoft.com/office/officeart/2005/8/layout/pyramid2"/>
    <dgm:cxn modelId="{8F872636-1F5F-2D4A-AB2C-DF5DC9ADFF21}" type="presOf" srcId="{C2BB2AA3-B568-9749-8285-885B2E5F9F48}" destId="{6B5B6EBD-6E82-F141-81B1-8DAA92EEAEE3}" srcOrd="0" destOrd="0" presId="urn:microsoft.com/office/officeart/2005/8/layout/pyramid2"/>
    <dgm:cxn modelId="{DBA41B3F-3CE5-4BBD-A79D-205405E56306}" srcId="{55A965E0-DE62-DB45-9699-4C29DD18F2E5}" destId="{4B541D2A-2D70-4CDB-91B6-F6298014C7AF}" srcOrd="1" destOrd="0" parTransId="{3E8F2818-36BF-49E1-B357-4652D4C37208}" sibTransId="{7079FDD1-686D-4273-886A-6E77EDA311CA}"/>
    <dgm:cxn modelId="{B4D5CB87-3C7D-E34F-ACCF-17CBCA5862E7}" srcId="{55A965E0-DE62-DB45-9699-4C29DD18F2E5}" destId="{06C4D485-12FC-0B4D-9D65-B1C74289C0B1}" srcOrd="0" destOrd="0" parTransId="{33D858D1-B181-4549-8572-39A29214C2E4}" sibTransId="{0F0191C1-A702-504D-9C09-F37453395700}"/>
    <dgm:cxn modelId="{9727F588-7E6C-604E-99CF-5167BE1EC7FA}" type="presOf" srcId="{06C4D485-12FC-0B4D-9D65-B1C74289C0B1}" destId="{B5373EE1-6A7D-2F49-80E0-1A18332C7E38}" srcOrd="0" destOrd="0" presId="urn:microsoft.com/office/officeart/2005/8/layout/pyramid2"/>
    <dgm:cxn modelId="{40A5079E-1375-4DF9-AE01-92F7C22BEA93}" type="presOf" srcId="{4B541D2A-2D70-4CDB-91B6-F6298014C7AF}" destId="{52342295-B80A-4538-931C-4297416F6E65}" srcOrd="0" destOrd="0" presId="urn:microsoft.com/office/officeart/2005/8/layout/pyramid2"/>
    <dgm:cxn modelId="{922EE6AE-0491-4913-B4E7-C409D3E1DD06}" type="presOf" srcId="{DCADD86C-FC76-4233-8FA1-439EFDC785BB}" destId="{7AF64FC1-582D-4301-B812-F352FD35356F}" srcOrd="0" destOrd="0" presId="urn:microsoft.com/office/officeart/2005/8/layout/pyramid2"/>
    <dgm:cxn modelId="{6CF8E9B1-DF21-7145-B53B-8D39579F7BE1}" srcId="{55A965E0-DE62-DB45-9699-4C29DD18F2E5}" destId="{C2BB2AA3-B568-9749-8285-885B2E5F9F48}" srcOrd="2" destOrd="0" parTransId="{02DD7547-3DC8-F24C-A557-CB38990DA6D6}" sibTransId="{B5DED185-3604-904F-B553-BD3DC00F2E94}"/>
    <dgm:cxn modelId="{EFD9D6C9-253B-4D86-9188-46696C2EE3E9}" srcId="{55A965E0-DE62-DB45-9699-4C29DD18F2E5}" destId="{DCADD86C-FC76-4233-8FA1-439EFDC785BB}" srcOrd="3" destOrd="0" parTransId="{B8BF5C2A-17F1-43C8-9E59-69EE23B04F47}" sibTransId="{D15F5D0A-753A-4EB9-B249-0FCEDFC6B5A9}"/>
    <dgm:cxn modelId="{F2D7EDCA-24BB-455B-868C-65C18693F4BF}" srcId="{55A965E0-DE62-DB45-9699-4C29DD18F2E5}" destId="{9B1AF279-ACC7-4EDF-9B97-23F055D0C3EA}" srcOrd="4" destOrd="0" parTransId="{804C23DB-9852-4C71-AA08-ADBA9BC315F3}" sibTransId="{A8763505-8D15-48B5-9107-815CDD7B9801}"/>
    <dgm:cxn modelId="{12C242D5-F7D1-8E43-9A8E-1CB930680944}" type="presOf" srcId="{55A965E0-DE62-DB45-9699-4C29DD18F2E5}" destId="{60BAA1A7-1D21-CA44-A26F-7167CC70D398}" srcOrd="0" destOrd="0" presId="urn:microsoft.com/office/officeart/2005/8/layout/pyramid2"/>
    <dgm:cxn modelId="{D1BA85D6-A3AD-4E66-8BD9-49FCBD89EA3F}" srcId="{55A965E0-DE62-DB45-9699-4C29DD18F2E5}" destId="{FE90EE6E-344F-44A9-ABDE-8AB6005CA01A}" srcOrd="5" destOrd="0" parTransId="{57A606D7-4F56-4BBC-84A9-3059692FFC09}" sibTransId="{98F682FB-EC07-4F85-B052-B7BA6021D489}"/>
    <dgm:cxn modelId="{60CD00E8-EFAD-4C5B-A09C-9BDC118F5DE1}" type="presOf" srcId="{9B1AF279-ACC7-4EDF-9B97-23F055D0C3EA}" destId="{45BD04AA-F692-46B0-A1DA-5F5ED92234DE}" srcOrd="0" destOrd="0" presId="urn:microsoft.com/office/officeart/2005/8/layout/pyramid2"/>
    <dgm:cxn modelId="{DDD34227-9010-9641-B44D-908BB4EF8255}" type="presParOf" srcId="{60BAA1A7-1D21-CA44-A26F-7167CC70D398}" destId="{0B84D763-BDA2-2E4A-B217-19BE6CBA6F2F}" srcOrd="0" destOrd="0" presId="urn:microsoft.com/office/officeart/2005/8/layout/pyramid2"/>
    <dgm:cxn modelId="{A33B1E71-A8D9-BD4B-B3E0-E5C55DD455AA}" type="presParOf" srcId="{60BAA1A7-1D21-CA44-A26F-7167CC70D398}" destId="{CC31D0CA-DFAC-0F48-95C3-159AE6F168FB}" srcOrd="1" destOrd="0" presId="urn:microsoft.com/office/officeart/2005/8/layout/pyramid2"/>
    <dgm:cxn modelId="{AB927A48-6221-DD43-98B2-8E24795F69FA}" type="presParOf" srcId="{CC31D0CA-DFAC-0F48-95C3-159AE6F168FB}" destId="{B5373EE1-6A7D-2F49-80E0-1A18332C7E38}" srcOrd="0" destOrd="0" presId="urn:microsoft.com/office/officeart/2005/8/layout/pyramid2"/>
    <dgm:cxn modelId="{F0264852-9C5E-D547-857B-B325BD83EA37}" type="presParOf" srcId="{CC31D0CA-DFAC-0F48-95C3-159AE6F168FB}" destId="{9DD873D8-E50F-914A-8E39-0F5B3FC650F5}" srcOrd="1" destOrd="0" presId="urn:microsoft.com/office/officeart/2005/8/layout/pyramid2"/>
    <dgm:cxn modelId="{EFF2FB56-ABD4-46BD-B747-A8B2FF0C07A6}" type="presParOf" srcId="{CC31D0CA-DFAC-0F48-95C3-159AE6F168FB}" destId="{52342295-B80A-4538-931C-4297416F6E65}" srcOrd="2" destOrd="0" presId="urn:microsoft.com/office/officeart/2005/8/layout/pyramid2"/>
    <dgm:cxn modelId="{401C212D-C269-4372-BD7C-C411D2E8BBCA}" type="presParOf" srcId="{CC31D0CA-DFAC-0F48-95C3-159AE6F168FB}" destId="{BEC9FFFA-8D9A-486E-B3D3-1AC4488D714E}" srcOrd="3" destOrd="0" presId="urn:microsoft.com/office/officeart/2005/8/layout/pyramid2"/>
    <dgm:cxn modelId="{3434ACA7-473E-5A4B-912F-767A17333EF2}" type="presParOf" srcId="{CC31D0CA-DFAC-0F48-95C3-159AE6F168FB}" destId="{6B5B6EBD-6E82-F141-81B1-8DAA92EEAEE3}" srcOrd="4" destOrd="0" presId="urn:microsoft.com/office/officeart/2005/8/layout/pyramid2"/>
    <dgm:cxn modelId="{8988AFCE-ECD5-B941-BBC5-8640DFCF3009}" type="presParOf" srcId="{CC31D0CA-DFAC-0F48-95C3-159AE6F168FB}" destId="{03E24F0B-6716-E24A-B4EE-BAC86FA6D7F7}" srcOrd="5" destOrd="0" presId="urn:microsoft.com/office/officeart/2005/8/layout/pyramid2"/>
    <dgm:cxn modelId="{2EFE5C41-A0AD-4E54-A9D8-2EA60F4E3B4E}" type="presParOf" srcId="{CC31D0CA-DFAC-0F48-95C3-159AE6F168FB}" destId="{7AF64FC1-582D-4301-B812-F352FD35356F}" srcOrd="6" destOrd="0" presId="urn:microsoft.com/office/officeart/2005/8/layout/pyramid2"/>
    <dgm:cxn modelId="{4A07E4B6-DF2B-4E76-A0A0-2EF8B3B9B803}" type="presParOf" srcId="{CC31D0CA-DFAC-0F48-95C3-159AE6F168FB}" destId="{150A7784-7B6C-41E4-BBE2-8BD69D5845ED}" srcOrd="7" destOrd="0" presId="urn:microsoft.com/office/officeart/2005/8/layout/pyramid2"/>
    <dgm:cxn modelId="{E0531BC2-20F3-41EB-B135-83366F14FCCD}" type="presParOf" srcId="{CC31D0CA-DFAC-0F48-95C3-159AE6F168FB}" destId="{45BD04AA-F692-46B0-A1DA-5F5ED92234DE}" srcOrd="8" destOrd="0" presId="urn:microsoft.com/office/officeart/2005/8/layout/pyramid2"/>
    <dgm:cxn modelId="{52D79BA5-C385-4E9E-BA45-33CE71395523}" type="presParOf" srcId="{CC31D0CA-DFAC-0F48-95C3-159AE6F168FB}" destId="{24AD5E35-BB93-4252-836E-47E85A8A0C38}" srcOrd="9" destOrd="0" presId="urn:microsoft.com/office/officeart/2005/8/layout/pyramid2"/>
    <dgm:cxn modelId="{85D479DF-2718-4BDC-8542-FF4CAD898362}" type="presParOf" srcId="{CC31D0CA-DFAC-0F48-95C3-159AE6F168FB}" destId="{93B6C481-F94B-4D73-A766-C4F1250AFB28}" srcOrd="10" destOrd="0" presId="urn:microsoft.com/office/officeart/2005/8/layout/pyramid2"/>
    <dgm:cxn modelId="{99274471-81D8-49E7-BB1F-983CCEBD8128}" type="presParOf" srcId="{CC31D0CA-DFAC-0F48-95C3-159AE6F168FB}" destId="{D1D0804C-C15D-4B9A-83A4-F9AB127FEA0B}" srcOrd="1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84D763-BDA2-2E4A-B217-19BE6CBA6F2F}">
      <dsp:nvSpPr>
        <dsp:cNvPr id="0" name=""/>
        <dsp:cNvSpPr/>
      </dsp:nvSpPr>
      <dsp:spPr>
        <a:xfrm>
          <a:off x="798489" y="0"/>
          <a:ext cx="4337494" cy="4337494"/>
        </a:xfrm>
        <a:prstGeom prst="triangl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5373EE1-6A7D-2F49-80E0-1A18332C7E38}">
      <dsp:nvSpPr>
        <dsp:cNvPr id="0" name=""/>
        <dsp:cNvSpPr/>
      </dsp:nvSpPr>
      <dsp:spPr>
        <a:xfrm>
          <a:off x="2941834" y="436079"/>
          <a:ext cx="2819371" cy="513383"/>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100000"/>
            </a:lnSpc>
            <a:spcBef>
              <a:spcPct val="0"/>
            </a:spcBef>
            <a:spcAft>
              <a:spcPts val="0"/>
            </a:spcAft>
            <a:buNone/>
          </a:pPr>
          <a:r>
            <a:rPr lang="en-US" sz="900" b="1" kern="1200" dirty="0"/>
            <a:t>Report table name: </a:t>
          </a:r>
        </a:p>
        <a:p>
          <a:pPr marL="0" lvl="0" indent="0" algn="ctr" defTabSz="400050">
            <a:lnSpc>
              <a:spcPct val="100000"/>
            </a:lnSpc>
            <a:spcBef>
              <a:spcPct val="0"/>
            </a:spcBef>
            <a:spcAft>
              <a:spcPts val="0"/>
            </a:spcAft>
            <a:buNone/>
          </a:pPr>
          <a:r>
            <a:rPr lang="en-US" sz="900" b="1" kern="1200" dirty="0"/>
            <a:t>New Assessment Details /Updated in real time </a:t>
          </a:r>
        </a:p>
      </dsp:txBody>
      <dsp:txXfrm>
        <a:off x="2966895" y="461140"/>
        <a:ext cx="2769249" cy="463261"/>
      </dsp:txXfrm>
    </dsp:sp>
    <dsp:sp modelId="{52342295-B80A-4538-931C-4297416F6E65}">
      <dsp:nvSpPr>
        <dsp:cNvPr id="0" name=""/>
        <dsp:cNvSpPr/>
      </dsp:nvSpPr>
      <dsp:spPr>
        <a:xfrm>
          <a:off x="3146154" y="1033513"/>
          <a:ext cx="2819371" cy="513383"/>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dirty="0"/>
            <a:t>Reports will pull both Incident and Request Record types into the same report</a:t>
          </a:r>
        </a:p>
      </dsp:txBody>
      <dsp:txXfrm>
        <a:off x="3171215" y="1058574"/>
        <a:ext cx="2769249" cy="463261"/>
      </dsp:txXfrm>
    </dsp:sp>
    <dsp:sp modelId="{6B5B6EBD-6E82-F141-81B1-8DAA92EEAEE3}">
      <dsp:nvSpPr>
        <dsp:cNvPr id="0" name=""/>
        <dsp:cNvSpPr/>
      </dsp:nvSpPr>
      <dsp:spPr>
        <a:xfrm>
          <a:off x="2947360" y="1581251"/>
          <a:ext cx="2819371" cy="513383"/>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dirty="0"/>
            <a:t>Reports will pull your group(s) data dynamically</a:t>
          </a:r>
        </a:p>
      </dsp:txBody>
      <dsp:txXfrm>
        <a:off x="2972421" y="1606312"/>
        <a:ext cx="2769249" cy="463261"/>
      </dsp:txXfrm>
    </dsp:sp>
    <dsp:sp modelId="{7AF64FC1-582D-4301-B812-F352FD35356F}">
      <dsp:nvSpPr>
        <dsp:cNvPr id="0" name=""/>
        <dsp:cNvSpPr/>
      </dsp:nvSpPr>
      <dsp:spPr>
        <a:xfrm>
          <a:off x="2967236" y="2168746"/>
          <a:ext cx="2819371" cy="513383"/>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dirty="0"/>
            <a:t>Report filter can be edited to report on  different reporting fields and ranges (Use INSERT)</a:t>
          </a:r>
        </a:p>
      </dsp:txBody>
      <dsp:txXfrm>
        <a:off x="2992297" y="2193807"/>
        <a:ext cx="2769249" cy="463261"/>
      </dsp:txXfrm>
    </dsp:sp>
    <dsp:sp modelId="{45BD04AA-F692-46B0-A1DA-5F5ED92234DE}">
      <dsp:nvSpPr>
        <dsp:cNvPr id="0" name=""/>
        <dsp:cNvSpPr/>
      </dsp:nvSpPr>
      <dsp:spPr>
        <a:xfrm>
          <a:off x="2967236" y="2746302"/>
          <a:ext cx="2819371" cy="513383"/>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dirty="0"/>
            <a:t>Report editing capabilities if you are not a member of the group(s) you manage </a:t>
          </a:r>
        </a:p>
      </dsp:txBody>
      <dsp:txXfrm>
        <a:off x="2992297" y="2771363"/>
        <a:ext cx="2769249" cy="463261"/>
      </dsp:txXfrm>
    </dsp:sp>
    <dsp:sp modelId="{93B6C481-F94B-4D73-A766-C4F1250AFB28}">
      <dsp:nvSpPr>
        <dsp:cNvPr id="0" name=""/>
        <dsp:cNvSpPr/>
      </dsp:nvSpPr>
      <dsp:spPr>
        <a:xfrm>
          <a:off x="2967236" y="3323858"/>
          <a:ext cx="2819371" cy="513383"/>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accent2"/>
              </a:solidFill>
              <a:hlinkClick xmlns:r="http://schemas.openxmlformats.org/officeDocument/2006/relationships" r:id="rId1"/>
            </a:rPr>
            <a:t>https://emory.service-now.com/kb_view.do?sysparm_article=KB05254</a:t>
          </a:r>
          <a:endParaRPr lang="en-US" sz="900" kern="1200" dirty="0"/>
        </a:p>
      </dsp:txBody>
      <dsp:txXfrm>
        <a:off x="2992297" y="3348919"/>
        <a:ext cx="2769249" cy="463261"/>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3C1596D-1013-9749-A57E-17950D525A0B}" type="datetimeFigureOut">
              <a:rPr lang="en-US" smtClean="0"/>
              <a:t>1/25/2021</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8C6E1E3-8180-6A45-9229-1A0FC4EFBB9A}" type="slidenum">
              <a:rPr lang="en-US" smtClean="0"/>
              <a:t>‹#›</a:t>
            </a:fld>
            <a:endParaRPr lang="en-US" dirty="0"/>
          </a:p>
        </p:txBody>
      </p:sp>
    </p:spTree>
    <p:extLst>
      <p:ext uri="{BB962C8B-B14F-4D97-AF65-F5344CB8AC3E}">
        <p14:creationId xmlns:p14="http://schemas.microsoft.com/office/powerpoint/2010/main" val="10249910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4CA7062-E772-CC4D-B5E4-1A71FD1032A7}" type="datetimeFigureOut">
              <a:rPr lang="en-US" smtClean="0"/>
              <a:t>1/25/2021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5715265-30A9-424B-B93A-0004A2B63AB4}" type="slidenum">
              <a:rPr lang="en-US" smtClean="0"/>
              <a:t>‹#›</a:t>
            </a:fld>
            <a:endParaRPr lang="en-US" dirty="0"/>
          </a:p>
        </p:txBody>
      </p:sp>
    </p:spTree>
    <p:extLst>
      <p:ext uri="{BB962C8B-B14F-4D97-AF65-F5344CB8AC3E}">
        <p14:creationId xmlns:p14="http://schemas.microsoft.com/office/powerpoint/2010/main" val="320632267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Could</a:t>
            </a:r>
            <a:r>
              <a:rPr lang="en-US" baseline="0" dirty="0"/>
              <a:t> be meeting your SLA but still have dissatisfied customers. This tool will give you the o</a:t>
            </a:r>
            <a:r>
              <a:rPr lang="en-US" dirty="0"/>
              <a:t>pportunity</a:t>
            </a:r>
            <a:r>
              <a:rPr lang="en-US" baseline="0" dirty="0"/>
              <a:t> to address perception / set expectations  of your customers reality </a:t>
            </a:r>
            <a:endParaRPr lang="en-US" dirty="0"/>
          </a:p>
        </p:txBody>
      </p:sp>
      <p:sp>
        <p:nvSpPr>
          <p:cNvPr id="4" name="Slide Number Placeholder 3"/>
          <p:cNvSpPr>
            <a:spLocks noGrp="1"/>
          </p:cNvSpPr>
          <p:nvPr>
            <p:ph type="sldNum" sz="quarter" idx="10"/>
          </p:nvPr>
        </p:nvSpPr>
        <p:spPr/>
        <p:txBody>
          <a:bodyPr/>
          <a:lstStyle/>
          <a:p>
            <a:fld id="{85715265-30A9-424B-B93A-0004A2B63AB4}" type="slidenum">
              <a:rPr lang="en-US" smtClean="0"/>
              <a:t>3</a:t>
            </a:fld>
            <a:endParaRPr lang="en-US" dirty="0"/>
          </a:p>
        </p:txBody>
      </p:sp>
    </p:spTree>
    <p:extLst>
      <p:ext uri="{BB962C8B-B14F-4D97-AF65-F5344CB8AC3E}">
        <p14:creationId xmlns:p14="http://schemas.microsoft.com/office/powerpoint/2010/main" val="1950137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Assessments was one of my goals over the last year, It was certainly a coordinated team effort  to deliver this new functionality to you. I would be remiss not to recognized everyone's hard work. </a:t>
            </a:r>
          </a:p>
          <a:p>
            <a:r>
              <a:rPr lang="en-US" dirty="0"/>
              <a:t>Incident Managers (IM) – Prioritized the Backlog item to replace the Legacy Survey with the  New Enhanced Survey Management Tool. They also championed their tool requirements  and worked to gather consensus across  Emory's differing  divisions  and schools.  </a:t>
            </a:r>
          </a:p>
          <a:p>
            <a:endParaRPr lang="en-US" dirty="0"/>
          </a:p>
          <a:p>
            <a:r>
              <a:rPr lang="en-US" dirty="0"/>
              <a:t>Mark Kawasaki and Missie Martin  – Worked to build a report view which afforded us the comparative reporting you will see in the presentation.</a:t>
            </a:r>
          </a:p>
          <a:p>
            <a:endParaRPr lang="en-US" dirty="0"/>
          </a:p>
          <a:p>
            <a:r>
              <a:rPr lang="en-US" dirty="0"/>
              <a:t>Al Shelton – The  Lead Developer worked tirelessly to meet the many  challenges of coding all of our requirements. Last I check , he was at 300 lines of code which had to be duplicated in multiple lower instance before we were able to sign off on the final  Request Change.</a:t>
            </a:r>
          </a:p>
        </p:txBody>
      </p:sp>
      <p:sp>
        <p:nvSpPr>
          <p:cNvPr id="4" name="Slide Number Placeholder 3"/>
          <p:cNvSpPr>
            <a:spLocks noGrp="1"/>
          </p:cNvSpPr>
          <p:nvPr>
            <p:ph type="sldNum" sz="quarter" idx="10"/>
          </p:nvPr>
        </p:nvSpPr>
        <p:spPr/>
        <p:txBody>
          <a:bodyPr/>
          <a:lstStyle/>
          <a:p>
            <a:fld id="{85715265-30A9-424B-B93A-0004A2B63AB4}" type="slidenum">
              <a:rPr lang="en-US" smtClean="0"/>
              <a:t>4</a:t>
            </a:fld>
            <a:endParaRPr lang="en-US" dirty="0"/>
          </a:p>
        </p:txBody>
      </p:sp>
    </p:spTree>
    <p:extLst>
      <p:ext uri="{BB962C8B-B14F-4D97-AF65-F5344CB8AC3E}">
        <p14:creationId xmlns:p14="http://schemas.microsoft.com/office/powerpoint/2010/main" val="367710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15265-30A9-424B-B93A-0004A2B63AB4}" type="slidenum">
              <a:rPr lang="en-US" smtClean="0"/>
              <a:t>5</a:t>
            </a:fld>
            <a:endParaRPr lang="en-US" dirty="0"/>
          </a:p>
        </p:txBody>
      </p:sp>
    </p:spTree>
    <p:extLst>
      <p:ext uri="{BB962C8B-B14F-4D97-AF65-F5344CB8AC3E}">
        <p14:creationId xmlns:p14="http://schemas.microsoft.com/office/powerpoint/2010/main" val="2979824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15265-30A9-424B-B93A-0004A2B63AB4}" type="slidenum">
              <a:rPr lang="en-US" smtClean="0"/>
              <a:t>8</a:t>
            </a:fld>
            <a:endParaRPr lang="en-US" dirty="0"/>
          </a:p>
        </p:txBody>
      </p:sp>
    </p:spTree>
    <p:extLst>
      <p:ext uri="{BB962C8B-B14F-4D97-AF65-F5344CB8AC3E}">
        <p14:creationId xmlns:p14="http://schemas.microsoft.com/office/powerpoint/2010/main" val="2002495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15265-30A9-424B-B93A-0004A2B63AB4}" type="slidenum">
              <a:rPr lang="en-US" smtClean="0"/>
              <a:t>13</a:t>
            </a:fld>
            <a:endParaRPr lang="en-US" dirty="0"/>
          </a:p>
        </p:txBody>
      </p:sp>
    </p:spTree>
    <p:extLst>
      <p:ext uri="{BB962C8B-B14F-4D97-AF65-F5344CB8AC3E}">
        <p14:creationId xmlns:p14="http://schemas.microsoft.com/office/powerpoint/2010/main" val="1052448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This report shows all the Likert scale questions and responses for each analyst in your group(s) for both “Record Type “ Incidents and Requests resolved or closed last month and compiles the data into a scores. It is labeled: </a:t>
            </a:r>
            <a:r>
              <a:rPr lang="en-US" sz="1200" dirty="0">
                <a:solidFill>
                  <a:srgbClr val="033783"/>
                </a:solidFill>
              </a:rPr>
              <a:t>Customer Satisfaction - Question by Analyst - Closed or Resolved Last Month - My Groups.</a:t>
            </a:r>
            <a:r>
              <a:rPr lang="en-US" sz="1200" dirty="0"/>
              <a:t>   As you can see from this one report you can get an overall analyst score (column averages);  </a:t>
            </a:r>
          </a:p>
          <a:p>
            <a:endParaRPr lang="en-US" dirty="0"/>
          </a:p>
        </p:txBody>
      </p:sp>
      <p:sp>
        <p:nvSpPr>
          <p:cNvPr id="4" name="Slide Number Placeholder 3"/>
          <p:cNvSpPr>
            <a:spLocks noGrp="1"/>
          </p:cNvSpPr>
          <p:nvPr>
            <p:ph type="sldNum" sz="quarter" idx="10"/>
          </p:nvPr>
        </p:nvSpPr>
        <p:spPr/>
        <p:txBody>
          <a:bodyPr/>
          <a:lstStyle/>
          <a:p>
            <a:fld id="{85715265-30A9-424B-B93A-0004A2B63AB4}" type="slidenum">
              <a:rPr lang="en-US" smtClean="0"/>
              <a:t>22</a:t>
            </a:fld>
            <a:endParaRPr lang="en-US" dirty="0"/>
          </a:p>
        </p:txBody>
      </p:sp>
    </p:spTree>
    <p:extLst>
      <p:ext uri="{BB962C8B-B14F-4D97-AF65-F5344CB8AC3E}">
        <p14:creationId xmlns:p14="http://schemas.microsoft.com/office/powerpoint/2010/main" val="3991289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This report shows all the Likert scale questions and responses for each analyst in your group(s) for both “Record Type “ Incidents and Requests resolved or closed last month and compiles the data into a scores. It is labeled: </a:t>
            </a:r>
            <a:r>
              <a:rPr lang="en-US" sz="1200" dirty="0">
                <a:solidFill>
                  <a:srgbClr val="033783"/>
                </a:solidFill>
              </a:rPr>
              <a:t>Customer Satisfaction - Question by Analyst - Closed or Resolved Last Month - My Groups.</a:t>
            </a:r>
            <a:r>
              <a:rPr lang="en-US" sz="1200" dirty="0"/>
              <a:t>   As you can see from this one report you can get an overall analyst score (column averages);  </a:t>
            </a:r>
          </a:p>
          <a:p>
            <a:endParaRPr lang="en-US" dirty="0"/>
          </a:p>
        </p:txBody>
      </p:sp>
      <p:sp>
        <p:nvSpPr>
          <p:cNvPr id="4" name="Slide Number Placeholder 3"/>
          <p:cNvSpPr>
            <a:spLocks noGrp="1"/>
          </p:cNvSpPr>
          <p:nvPr>
            <p:ph type="sldNum" sz="quarter" idx="10"/>
          </p:nvPr>
        </p:nvSpPr>
        <p:spPr/>
        <p:txBody>
          <a:bodyPr/>
          <a:lstStyle/>
          <a:p>
            <a:fld id="{85715265-30A9-424B-B93A-0004A2B63AB4}" type="slidenum">
              <a:rPr lang="en-US" smtClean="0"/>
              <a:t>25</a:t>
            </a:fld>
            <a:endParaRPr lang="en-US" dirty="0"/>
          </a:p>
        </p:txBody>
      </p:sp>
    </p:spTree>
    <p:extLst>
      <p:ext uri="{BB962C8B-B14F-4D97-AF65-F5344CB8AC3E}">
        <p14:creationId xmlns:p14="http://schemas.microsoft.com/office/powerpoint/2010/main" val="1986830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15265-30A9-424B-B93A-0004A2B63AB4}" type="slidenum">
              <a:rPr lang="en-US" smtClean="0"/>
              <a:t>29</a:t>
            </a:fld>
            <a:endParaRPr lang="en-US" dirty="0"/>
          </a:p>
        </p:txBody>
      </p:sp>
    </p:spTree>
    <p:extLst>
      <p:ext uri="{BB962C8B-B14F-4D97-AF65-F5344CB8AC3E}">
        <p14:creationId xmlns:p14="http://schemas.microsoft.com/office/powerpoint/2010/main" val="924753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15265-30A9-424B-B93A-0004A2B63AB4}" type="slidenum">
              <a:rPr lang="en-US" smtClean="0"/>
              <a:t>32</a:t>
            </a:fld>
            <a:endParaRPr lang="en-US" dirty="0"/>
          </a:p>
        </p:txBody>
      </p:sp>
    </p:spTree>
    <p:extLst>
      <p:ext uri="{BB962C8B-B14F-4D97-AF65-F5344CB8AC3E}">
        <p14:creationId xmlns:p14="http://schemas.microsoft.com/office/powerpoint/2010/main" val="24015660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Slide 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435938" y="2130424"/>
            <a:ext cx="5022261" cy="1601449"/>
          </a:xfrm>
        </p:spPr>
        <p:txBody>
          <a:bodyPr anchor="b">
            <a:normAutofit/>
          </a:bodyPr>
          <a:lstStyle>
            <a:lvl1pPr algn="l">
              <a:defRPr sz="3600">
                <a:solidFill>
                  <a:srgbClr val="002878"/>
                </a:solidFill>
              </a:defRPr>
            </a:lvl1pPr>
          </a:lstStyle>
          <a:p>
            <a:r>
              <a:rPr lang="en-US"/>
              <a:t>Click to edit Master title style</a:t>
            </a:r>
            <a:endParaRPr lang="en-US" dirty="0"/>
          </a:p>
        </p:txBody>
      </p:sp>
      <p:sp>
        <p:nvSpPr>
          <p:cNvPr id="3" name="Subtitle 2"/>
          <p:cNvSpPr>
            <a:spLocks noGrp="1"/>
          </p:cNvSpPr>
          <p:nvPr>
            <p:ph type="subTitle" idx="1"/>
          </p:nvPr>
        </p:nvSpPr>
        <p:spPr>
          <a:xfrm>
            <a:off x="3435938" y="4027930"/>
            <a:ext cx="5022260" cy="1610869"/>
          </a:xfrm>
        </p:spPr>
        <p:txBody>
          <a:bodyPr anchor="t">
            <a:normAutofit/>
          </a:bodyPr>
          <a:lstStyle>
            <a:lvl1pPr marL="0" indent="0" algn="l">
              <a:buNone/>
              <a:defRPr sz="2400">
                <a:solidFill>
                  <a:srgbClr val="D28E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82133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24-Feb-12</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26B682-7383-1141-98A0-6DE68325F3E8}" type="slidenum">
              <a:rPr lang="en-US" smtClean="0"/>
              <a:t>‹#›</a:t>
            </a:fld>
            <a:endParaRPr lang="en-US" dirty="0"/>
          </a:p>
        </p:txBody>
      </p:sp>
    </p:spTree>
    <p:extLst>
      <p:ext uri="{BB962C8B-B14F-4D97-AF65-F5344CB8AC3E}">
        <p14:creationId xmlns:p14="http://schemas.microsoft.com/office/powerpoint/2010/main" val="406516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24-Feb-12</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26B682-7383-1141-98A0-6DE68325F3E8}" type="slidenum">
              <a:rPr lang="en-US" smtClean="0"/>
              <a:t>‹#›</a:t>
            </a:fld>
            <a:endParaRPr lang="en-US" dirty="0"/>
          </a:p>
        </p:txBody>
      </p:sp>
    </p:spTree>
    <p:extLst>
      <p:ext uri="{BB962C8B-B14F-4D97-AF65-F5344CB8AC3E}">
        <p14:creationId xmlns:p14="http://schemas.microsoft.com/office/powerpoint/2010/main" val="1379922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103086"/>
            <a:ext cx="8229600" cy="50230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26B682-7383-1141-98A0-6DE68325F3E8}" type="slidenum">
              <a:rPr lang="en-US" smtClean="0"/>
              <a:t>‹#›</a:t>
            </a:fld>
            <a:endParaRPr lang="en-US" dirty="0"/>
          </a:p>
        </p:txBody>
      </p:sp>
    </p:spTree>
    <p:extLst>
      <p:ext uri="{BB962C8B-B14F-4D97-AF65-F5344CB8AC3E}">
        <p14:creationId xmlns:p14="http://schemas.microsoft.com/office/powerpoint/2010/main" val="3197857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0" name="Picture 9" descr="EHC-EUV - Slide3_shiel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descr="Slide 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none">
                <a:solidFill>
                  <a:srgbClr val="002878"/>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t>24-Feb-12</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26B682-7383-1141-98A0-6DE68325F3E8}" type="slidenum">
              <a:rPr lang="en-US" smtClean="0"/>
              <a:t>‹#›</a:t>
            </a:fld>
            <a:endParaRPr lang="en-US" dirty="0"/>
          </a:p>
        </p:txBody>
      </p:sp>
    </p:spTree>
    <p:extLst>
      <p:ext uri="{BB962C8B-B14F-4D97-AF65-F5344CB8AC3E}">
        <p14:creationId xmlns:p14="http://schemas.microsoft.com/office/powerpoint/2010/main" val="158926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03086"/>
            <a:ext cx="4038600" cy="502307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103086"/>
            <a:ext cx="4038600" cy="502307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dirty="0"/>
              <a:t>24-Feb-12</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226B682-7383-1141-98A0-6DE68325F3E8}" type="slidenum">
              <a:rPr lang="en-US" smtClean="0"/>
              <a:t>‹#›</a:t>
            </a:fld>
            <a:endParaRPr lang="en-US" dirty="0"/>
          </a:p>
        </p:txBody>
      </p:sp>
    </p:spTree>
    <p:extLst>
      <p:ext uri="{BB962C8B-B14F-4D97-AF65-F5344CB8AC3E}">
        <p14:creationId xmlns:p14="http://schemas.microsoft.com/office/powerpoint/2010/main" val="868661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037771"/>
            <a:ext cx="4040188" cy="113710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037771"/>
            <a:ext cx="4041775" cy="113710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226B682-7383-1141-98A0-6DE68325F3E8}" type="slidenum">
              <a:rPr lang="en-US" smtClean="0"/>
              <a:t>‹#›</a:t>
            </a:fld>
            <a:endParaRPr lang="en-US" dirty="0"/>
          </a:p>
        </p:txBody>
      </p:sp>
    </p:spTree>
    <p:extLst>
      <p:ext uri="{BB962C8B-B14F-4D97-AF65-F5344CB8AC3E}">
        <p14:creationId xmlns:p14="http://schemas.microsoft.com/office/powerpoint/2010/main" val="3735892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t>24-Feb-12</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226B682-7383-1141-98A0-6DE68325F3E8}" type="slidenum">
              <a:rPr lang="en-US" smtClean="0"/>
              <a:t>‹#›</a:t>
            </a:fld>
            <a:endParaRPr lang="en-US" dirty="0"/>
          </a:p>
        </p:txBody>
      </p:sp>
    </p:spTree>
    <p:extLst>
      <p:ext uri="{BB962C8B-B14F-4D97-AF65-F5344CB8AC3E}">
        <p14:creationId xmlns:p14="http://schemas.microsoft.com/office/powerpoint/2010/main" val="857542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24-Feb-12</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226B682-7383-1141-98A0-6DE68325F3E8}" type="slidenum">
              <a:rPr lang="en-US" smtClean="0"/>
              <a:t>‹#›</a:t>
            </a:fld>
            <a:endParaRPr lang="en-US" dirty="0"/>
          </a:p>
        </p:txBody>
      </p:sp>
    </p:spTree>
    <p:extLst>
      <p:ext uri="{BB962C8B-B14F-4D97-AF65-F5344CB8AC3E}">
        <p14:creationId xmlns:p14="http://schemas.microsoft.com/office/powerpoint/2010/main" val="3419212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24-Feb-12</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226B682-7383-1141-98A0-6DE68325F3E8}" type="slidenum">
              <a:rPr lang="en-US" smtClean="0"/>
              <a:t>‹#›</a:t>
            </a:fld>
            <a:endParaRPr lang="en-US" dirty="0"/>
          </a:p>
        </p:txBody>
      </p:sp>
    </p:spTree>
    <p:extLst>
      <p:ext uri="{BB962C8B-B14F-4D97-AF65-F5344CB8AC3E}">
        <p14:creationId xmlns:p14="http://schemas.microsoft.com/office/powerpoint/2010/main" val="3714079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24-Feb-12</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226B682-7383-1141-98A0-6DE68325F3E8}" type="slidenum">
              <a:rPr lang="en-US" smtClean="0"/>
              <a:t>‹#›</a:t>
            </a:fld>
            <a:endParaRPr lang="en-US" dirty="0"/>
          </a:p>
        </p:txBody>
      </p:sp>
    </p:spTree>
    <p:extLst>
      <p:ext uri="{BB962C8B-B14F-4D97-AF65-F5344CB8AC3E}">
        <p14:creationId xmlns:p14="http://schemas.microsoft.com/office/powerpoint/2010/main" val="815286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EHC-EUV - Slide3_no-shield.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descr="Slide 3.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68330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103086"/>
            <a:ext cx="8229600" cy="50230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199" y="6270173"/>
            <a:ext cx="1095056" cy="362566"/>
          </a:xfrm>
          <a:prstGeom prst="rect">
            <a:avLst/>
          </a:prstGeom>
        </p:spPr>
        <p:txBody>
          <a:bodyPr vert="horz" lIns="91440" tIns="45720" rIns="91440" bIns="45720" rtlCol="0" anchor="t"/>
          <a:lstStyle>
            <a:lvl1pPr algn="l">
              <a:defRPr sz="1400">
                <a:solidFill>
                  <a:srgbClr val="87AFFF"/>
                </a:solidFill>
              </a:defRPr>
            </a:lvl1pPr>
          </a:lstStyle>
          <a:p>
            <a:r>
              <a:rPr lang="en-US" dirty="0"/>
              <a:t>24-Feb-12</a:t>
            </a:r>
          </a:p>
        </p:txBody>
      </p:sp>
      <p:sp>
        <p:nvSpPr>
          <p:cNvPr id="5" name="Footer Placeholder 4"/>
          <p:cNvSpPr>
            <a:spLocks noGrp="1"/>
          </p:cNvSpPr>
          <p:nvPr>
            <p:ph type="ftr" sz="quarter" idx="3"/>
          </p:nvPr>
        </p:nvSpPr>
        <p:spPr>
          <a:xfrm>
            <a:off x="1638492" y="6270173"/>
            <a:ext cx="5483329" cy="366629"/>
          </a:xfrm>
          <a:prstGeom prst="rect">
            <a:avLst/>
          </a:prstGeom>
        </p:spPr>
        <p:txBody>
          <a:bodyPr vert="horz" lIns="91440" tIns="45720" rIns="91440" bIns="45720" rtlCol="0" anchor="t"/>
          <a:lstStyle>
            <a:lvl1pPr algn="l">
              <a:defRPr sz="1400" b="1">
                <a:solidFill>
                  <a:srgbClr val="D2B000"/>
                </a:solidFill>
              </a:defRPr>
            </a:lvl1pPr>
          </a:lstStyle>
          <a:p>
            <a:endParaRPr lang="en-US" dirty="0"/>
          </a:p>
        </p:txBody>
      </p:sp>
      <p:sp>
        <p:nvSpPr>
          <p:cNvPr id="6" name="Slide Number Placeholder 5"/>
          <p:cNvSpPr>
            <a:spLocks noGrp="1"/>
          </p:cNvSpPr>
          <p:nvPr>
            <p:ph type="sldNum" sz="quarter" idx="4"/>
          </p:nvPr>
        </p:nvSpPr>
        <p:spPr>
          <a:xfrm>
            <a:off x="8686801" y="5761038"/>
            <a:ext cx="457200" cy="365125"/>
          </a:xfrm>
          <a:prstGeom prst="rect">
            <a:avLst/>
          </a:prstGeom>
        </p:spPr>
        <p:txBody>
          <a:bodyPr vert="horz" lIns="91440" tIns="45720" rIns="91440" bIns="45720" rtlCol="0" anchor="ctr"/>
          <a:lstStyle>
            <a:lvl1pPr algn="l">
              <a:defRPr sz="1200">
                <a:solidFill>
                  <a:srgbClr val="1A7ADF"/>
                </a:solidFill>
              </a:defRPr>
            </a:lvl1pPr>
          </a:lstStyle>
          <a:p>
            <a:fld id="{D226B682-7383-1141-98A0-6DE68325F3E8}" type="slidenum">
              <a:rPr lang="en-US" smtClean="0"/>
              <a:pPr/>
              <a:t>‹#›</a:t>
            </a:fld>
            <a:endParaRPr lang="en-US" dirty="0"/>
          </a:p>
        </p:txBody>
      </p:sp>
    </p:spTree>
    <p:extLst>
      <p:ext uri="{BB962C8B-B14F-4D97-AF65-F5344CB8AC3E}">
        <p14:creationId xmlns:p14="http://schemas.microsoft.com/office/powerpoint/2010/main" val="34003037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457200" rtl="0" eaLnBrk="1" latinLnBrk="0" hangingPunct="1">
        <a:spcBef>
          <a:spcPct val="0"/>
        </a:spcBef>
        <a:buNone/>
        <a:defRPr sz="3200" b="1" kern="1200">
          <a:solidFill>
            <a:srgbClr val="002878"/>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rgbClr val="002878"/>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rgbClr val="002878"/>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emorytest@service-now.com?subject=%2520RE%253A%2520%2520Incident%2520%2520INC02824675%2520%2520--REOPEN--&amp;body=Describe%2520why%2520you%2520are%2520reopening%2520this%2520Incident%2520INC02824675.%250A%250ARef%253AMSG7651516%252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emorydev1.service-now.com/sp?id=sc_cat_item&amp;sys_id=3f1dd0320a0a0b99000a53f7604a2ef9"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emorytest.service-now.com/sys_report_template.do?jvar_report_id=5e65dbae13e4620088e9fb722244b0de" TargetMode="External"/><Relationship Id="rId2" Type="http://schemas.openxmlformats.org/officeDocument/2006/relationships/hyperlink" Target="https://emorytest.service-now.com/sys_report_template.do?jvar_report_id=ba0213ae13e4620088e9fb722244b0ea"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emorytest.service-now.com/sys_report_template.do?jvar_report_id=2f1a97ae13e4620088e9fb722244b01f" TargetMode="External"/><Relationship Id="rId3" Type="http://schemas.openxmlformats.org/officeDocument/2006/relationships/hyperlink" Target="https://emorytest.service-now.com/sys_report_template.do?jvar_report_id=ad36df6e13e4620088e9fb722244b020" TargetMode="External"/><Relationship Id="rId7" Type="http://schemas.openxmlformats.org/officeDocument/2006/relationships/hyperlink" Target="https://emorytest.service-now.com/sys_report_template.do?jvar_report_id=1fd9dbae13e4620088e9fb722244b0e9" TargetMode="External"/><Relationship Id="rId2" Type="http://schemas.openxmlformats.org/officeDocument/2006/relationships/hyperlink" Target="https://emorytest.service-now.com/sys_report_template.do?jvar_report_id=acc397ae13e4620088e9fb722244b036" TargetMode="External"/><Relationship Id="rId1" Type="http://schemas.openxmlformats.org/officeDocument/2006/relationships/slideLayout" Target="../slideLayouts/slideLayout2.xml"/><Relationship Id="rId6" Type="http://schemas.openxmlformats.org/officeDocument/2006/relationships/hyperlink" Target="https://emorytest.service-now.com/sys_report_template.do?jvar_report_id=75191bae13e4620088e9fb722244b071" TargetMode="External"/><Relationship Id="rId11" Type="http://schemas.openxmlformats.org/officeDocument/2006/relationships/hyperlink" Target="https://emorytest.service-now.com/sys_report_template.do?jvar_report_id=b1138cf61368620088e9fb722244b0f5" TargetMode="External"/><Relationship Id="rId5" Type="http://schemas.openxmlformats.org/officeDocument/2006/relationships/hyperlink" Target="https://emorytest.service-now.com/sys_report_template.do?jvar_report_id=e21bd7ee13e4620088e9fb722244b0ec" TargetMode="External"/><Relationship Id="rId10" Type="http://schemas.openxmlformats.org/officeDocument/2006/relationships/hyperlink" Target="https://emorytest.service-now.com/sys_report_template.do?jvar_report_id=d65b9bee13e4620088e9fb722244b0bb" TargetMode="External"/><Relationship Id="rId4" Type="http://schemas.openxmlformats.org/officeDocument/2006/relationships/hyperlink" Target="https://emorytest.service-now.com/sys_report_template.do?jvar_report_id=8abad7ee13e4620088e9fb722244b08b" TargetMode="External"/><Relationship Id="rId9" Type="http://schemas.openxmlformats.org/officeDocument/2006/relationships/hyperlink" Target="https://emorytest.service-now.com/sys_report_template.do?jvar_report_id=c66ad7ee13e4620088e9fb722244b03c"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hyperlink" Target="https://emorytest.service-now.com/sys_report_template.do?jvar_report_id=dcc49bae13e4620088e9fb722244b08d" TargetMode="External"/><Relationship Id="rId2" Type="http://schemas.openxmlformats.org/officeDocument/2006/relationships/hyperlink" Target="https://emorytest.service-now.com/sys_report_template.do?jvar_report_id=81775fae13e4620088e9fb722244b02b" TargetMode="External"/><Relationship Id="rId1" Type="http://schemas.openxmlformats.org/officeDocument/2006/relationships/slideLayout" Target="../slideLayouts/slideLayout2.xml"/><Relationship Id="rId5" Type="http://schemas.openxmlformats.org/officeDocument/2006/relationships/hyperlink" Target="https://emorytest.service-now.com/sys_report_template.do?jvar_report_id=f2969fae13e4620088e9fb722244b071" TargetMode="External"/><Relationship Id="rId4" Type="http://schemas.openxmlformats.org/officeDocument/2006/relationships/hyperlink" Target="https://emorytest.service-now.com/sys_report_template.do?jvar_report_id=3ffe3f221368620088e9fb722244b063"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emorytest.service-now.com/sys_report_template.do?jvar_report_id=5641118613a0620088e9fb722244b099" TargetMode="External"/><Relationship Id="rId2" Type="http://schemas.openxmlformats.org/officeDocument/2006/relationships/hyperlink" Target="https://emorytest.service-now.com/sys_report_template.do?jvar_report_id=ae368fa613e4620088e9fb722244b0c9"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5z1lsLuVwT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youtube.com/watch?v=5z1lsLuVwT0"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youtube.com/watch?v=5z1lsLuVwT0"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emory.service-now.com/kb?id=kb_article_view&amp;sysparm_article=KB06461"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emory.service-now.com/kb_knowledge.do?sys_id=1d556f7213ddbec06e6a59722244b04b&amp;sysparm_record_target=kb_knowledge&amp;sysparm_record_row=3&amp;sysparm_record_rows=3&amp;sysparm_record_list=123TEXTQUERY321%3Dlikert%5eORDERBYzztextsearchyy"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emory.service-now.com/kb_view.do?sysparm_article=KB04999" TargetMode="External"/><Relationship Id="rId2" Type="http://schemas.openxmlformats.org/officeDocument/2006/relationships/hyperlink" Target="http://smcc.emory.edu/itsm_process/incident/incident_roles_and_responsibilities.html#Incident_Assignment_Group_Manage" TargetMode="External"/><Relationship Id="rId1" Type="http://schemas.openxmlformats.org/officeDocument/2006/relationships/slideLayout" Target="../slideLayouts/slideLayout2.xml"/><Relationship Id="rId4" Type="http://schemas.openxmlformats.org/officeDocument/2006/relationships/hyperlink" Target="https://emory.service-now.com/kb_view.do?sysparm_article=KB05511"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it.emory.edu/linkedinlearning" TargetMode="External"/><Relationship Id="rId2" Type="http://schemas.openxmlformats.org/officeDocument/2006/relationships/hyperlink" Target="http://www.learningservices.emory.edu/courses/index.html" TargetMode="External"/><Relationship Id="rId1" Type="http://schemas.openxmlformats.org/officeDocument/2006/relationships/slideLayout" Target="../slideLayouts/slideLayout2.xml"/><Relationship Id="rId4" Type="http://schemas.openxmlformats.org/officeDocument/2006/relationships/hyperlink" Target="https://emory.service-now.com/kb_view.do?sysparm_article=KB04113"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emory.service-now.com/kb_view.do?sysparm_article=KB04656" TargetMode="External"/><Relationship Id="rId2" Type="http://schemas.openxmlformats.org/officeDocument/2006/relationships/hyperlink" Target="https://emory.service-now.com/kb_view.do?sysparm_article=KB04113" TargetMode="External"/><Relationship Id="rId1" Type="http://schemas.openxmlformats.org/officeDocument/2006/relationships/slideLayout" Target="../slideLayouts/slideLayout2.xml"/><Relationship Id="rId4" Type="http://schemas.openxmlformats.org/officeDocument/2006/relationships/hyperlink" Target="https://emory.service-now.com/kb_view.do?sysparm_article=KB05994"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emory.service-now.com/kb_view.do?sysparm_article=KB05598" TargetMode="External"/><Relationship Id="rId2" Type="http://schemas.openxmlformats.org/officeDocument/2006/relationships/hyperlink" Target="https://emory.service-now.com/kb_view.do?sysparm_article=KB06089" TargetMode="External"/><Relationship Id="rId1" Type="http://schemas.openxmlformats.org/officeDocument/2006/relationships/slideLayout" Target="../slideLayouts/slideLayout2.xml"/><Relationship Id="rId6" Type="http://schemas.openxmlformats.org/officeDocument/2006/relationships/hyperlink" Target="https://emory.service-now.com/kb_view.do?sysparm_article=KB04474" TargetMode="External"/><Relationship Id="rId5" Type="http://schemas.openxmlformats.org/officeDocument/2006/relationships/hyperlink" Target="https://emory.service-now.com/kb_view.do?sysparm_article=KB05709" TargetMode="External"/><Relationship Id="rId4" Type="http://schemas.openxmlformats.org/officeDocument/2006/relationships/hyperlink" Target="https://emory.service-now.com/kb_view.do?sysparm_article=KB05254" TargetMode="External"/></Relationships>
</file>

<file path=ppt/slides/_rels/slide37.xml.rels><?xml version="1.0" encoding="UTF-8" standalone="yes"?>
<Relationships xmlns="http://schemas.openxmlformats.org/package/2006/relationships"><Relationship Id="rId2" Type="http://schemas.openxmlformats.org/officeDocument/2006/relationships/hyperlink" Target="mailto:rdharr4@emory.ed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5z1lsLuVwT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41816" y="1260816"/>
            <a:ext cx="5022261" cy="2471058"/>
          </a:xfrm>
        </p:spPr>
        <p:txBody>
          <a:bodyPr>
            <a:normAutofit/>
          </a:bodyPr>
          <a:lstStyle/>
          <a:p>
            <a:r>
              <a:rPr lang="en-US" sz="3200" dirty="0"/>
              <a:t>ServiceNow Assessments</a:t>
            </a:r>
            <a:br>
              <a:rPr lang="en-US" sz="3200" dirty="0"/>
            </a:br>
            <a:endParaRPr lang="en-US" sz="3200" dirty="0"/>
          </a:p>
        </p:txBody>
      </p:sp>
      <p:sp>
        <p:nvSpPr>
          <p:cNvPr id="3" name="Subtitle 2"/>
          <p:cNvSpPr>
            <a:spLocks noGrp="1"/>
          </p:cNvSpPr>
          <p:nvPr>
            <p:ph type="subTitle" idx="1"/>
          </p:nvPr>
        </p:nvSpPr>
        <p:spPr>
          <a:xfrm>
            <a:off x="3628725" y="3411913"/>
            <a:ext cx="4841508" cy="1610869"/>
          </a:xfrm>
        </p:spPr>
        <p:txBody>
          <a:bodyPr>
            <a:normAutofit fontScale="92500" lnSpcReduction="10000"/>
          </a:bodyPr>
          <a:lstStyle/>
          <a:p>
            <a:r>
              <a:rPr lang="en-US" dirty="0"/>
              <a:t> </a:t>
            </a:r>
          </a:p>
          <a:p>
            <a:endParaRPr lang="en-US" dirty="0"/>
          </a:p>
          <a:p>
            <a:endParaRPr lang="en-US" i="1" dirty="0"/>
          </a:p>
          <a:p>
            <a:r>
              <a:rPr lang="en-US" i="1" dirty="0"/>
              <a:t>Prepared by Rose Harris</a:t>
            </a:r>
          </a:p>
        </p:txBody>
      </p:sp>
    </p:spTree>
    <p:extLst>
      <p:ext uri="{BB962C8B-B14F-4D97-AF65-F5344CB8AC3E}">
        <p14:creationId xmlns:p14="http://schemas.microsoft.com/office/powerpoint/2010/main" val="2183158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888" y="274638"/>
            <a:ext cx="8374912" cy="683305"/>
          </a:xfrm>
        </p:spPr>
        <p:txBody>
          <a:bodyPr>
            <a:noAutofit/>
          </a:bodyPr>
          <a:lstStyle/>
          <a:p>
            <a:r>
              <a:rPr lang="en-US" sz="2800" dirty="0"/>
              <a:t>End User - Self-Service Assessment Repository</a:t>
            </a:r>
          </a:p>
        </p:txBody>
      </p:sp>
      <p:sp>
        <p:nvSpPr>
          <p:cNvPr id="4" name="Slide Number Placeholder 3"/>
          <p:cNvSpPr>
            <a:spLocks noGrp="1"/>
          </p:cNvSpPr>
          <p:nvPr>
            <p:ph type="sldNum" sz="quarter" idx="12"/>
          </p:nvPr>
        </p:nvSpPr>
        <p:spPr/>
        <p:txBody>
          <a:bodyPr/>
          <a:lstStyle/>
          <a:p>
            <a:fld id="{D226B682-7383-1141-98A0-6DE68325F3E8}" type="slidenum">
              <a:rPr lang="en-US" smtClean="0"/>
              <a:t>10</a:t>
            </a:fld>
            <a:endParaRPr lang="en-US" dirty="0"/>
          </a:p>
        </p:txBody>
      </p:sp>
      <p:pic>
        <p:nvPicPr>
          <p:cNvPr id="1026" name="Picture 2" descr="C:\Users\rdharr4\AppData\Local\Temp\SNAGHTML160b6d85.PNG">
            <a:extLst>
              <a:ext uri="{FF2B5EF4-FFF2-40B4-BE49-F238E27FC236}">
                <a16:creationId xmlns:a16="http://schemas.microsoft.com/office/drawing/2014/main" id="{D4263FEC-F4D8-4F7E-A4E0-251C434BFD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25" y="1962150"/>
            <a:ext cx="4095750" cy="29337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a:extLst>
              <a:ext uri="{FF2B5EF4-FFF2-40B4-BE49-F238E27FC236}">
                <a16:creationId xmlns:a16="http://schemas.microsoft.com/office/drawing/2014/main" id="{B56E2A5C-8119-4F8E-8408-8B84AEDF7978}"/>
              </a:ext>
            </a:extLst>
          </p:cNvPr>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2226288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BDB4C-512F-494D-B8DB-BC1518507917}"/>
              </a:ext>
            </a:extLst>
          </p:cNvPr>
          <p:cNvSpPr>
            <a:spLocks noGrp="1"/>
          </p:cNvSpPr>
          <p:nvPr>
            <p:ph type="title"/>
          </p:nvPr>
        </p:nvSpPr>
        <p:spPr/>
        <p:txBody>
          <a:bodyPr/>
          <a:lstStyle/>
          <a:p>
            <a:r>
              <a:rPr lang="en-US" dirty="0"/>
              <a:t>Get Started Page </a:t>
            </a:r>
          </a:p>
        </p:txBody>
      </p:sp>
      <p:sp>
        <p:nvSpPr>
          <p:cNvPr id="3" name="Content Placeholder 2">
            <a:extLst>
              <a:ext uri="{FF2B5EF4-FFF2-40B4-BE49-F238E27FC236}">
                <a16:creationId xmlns:a16="http://schemas.microsoft.com/office/drawing/2014/main" id="{92EA9A54-79FB-4841-A6CE-111DD3FEE8E6}"/>
              </a:ext>
            </a:extLst>
          </p:cNvPr>
          <p:cNvSpPr>
            <a:spLocks noGrp="1"/>
          </p:cNvSpPr>
          <p:nvPr>
            <p:ph idx="1"/>
          </p:nvPr>
        </p:nvSpPr>
        <p:spPr>
          <a:xfrm>
            <a:off x="1126503" y="2639655"/>
            <a:ext cx="8229600" cy="5023077"/>
          </a:xfrm>
        </p:spPr>
        <p:txBody>
          <a:bodyPr/>
          <a:lstStyle/>
          <a:p>
            <a:endParaRPr lang="en-US" dirty="0"/>
          </a:p>
        </p:txBody>
      </p:sp>
      <p:sp>
        <p:nvSpPr>
          <p:cNvPr id="4" name="Slide Number Placeholder 3">
            <a:extLst>
              <a:ext uri="{FF2B5EF4-FFF2-40B4-BE49-F238E27FC236}">
                <a16:creationId xmlns:a16="http://schemas.microsoft.com/office/drawing/2014/main" id="{5A0C8CB8-17B0-4AF9-ACA6-6B3E6BA54952}"/>
              </a:ext>
            </a:extLst>
          </p:cNvPr>
          <p:cNvSpPr>
            <a:spLocks noGrp="1"/>
          </p:cNvSpPr>
          <p:nvPr>
            <p:ph type="sldNum" sz="quarter" idx="12"/>
          </p:nvPr>
        </p:nvSpPr>
        <p:spPr/>
        <p:txBody>
          <a:bodyPr/>
          <a:lstStyle/>
          <a:p>
            <a:fld id="{D226B682-7383-1141-98A0-6DE68325F3E8}" type="slidenum">
              <a:rPr lang="en-US" smtClean="0"/>
              <a:t>11</a:t>
            </a:fld>
            <a:endParaRPr lang="en-US" dirty="0"/>
          </a:p>
        </p:txBody>
      </p:sp>
      <p:pic>
        <p:nvPicPr>
          <p:cNvPr id="5122" name="Picture 5" descr="image006">
            <a:extLst>
              <a:ext uri="{FF2B5EF4-FFF2-40B4-BE49-F238E27FC236}">
                <a16:creationId xmlns:a16="http://schemas.microsoft.com/office/drawing/2014/main" id="{F87E08E3-C6AD-438E-996D-626B62886A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653" y="1539744"/>
            <a:ext cx="7588250" cy="374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5077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873E9-BEA2-4618-8F74-2055A4B6D4B2}"/>
              </a:ext>
            </a:extLst>
          </p:cNvPr>
          <p:cNvSpPr>
            <a:spLocks noGrp="1"/>
          </p:cNvSpPr>
          <p:nvPr>
            <p:ph type="title"/>
          </p:nvPr>
        </p:nvSpPr>
        <p:spPr/>
        <p:txBody>
          <a:bodyPr/>
          <a:lstStyle/>
          <a:p>
            <a:r>
              <a:rPr lang="en-US" dirty="0"/>
              <a:t>ITIL User - Assessment Repository</a:t>
            </a:r>
          </a:p>
        </p:txBody>
      </p:sp>
      <p:sp>
        <p:nvSpPr>
          <p:cNvPr id="4" name="Slide Number Placeholder 3">
            <a:extLst>
              <a:ext uri="{FF2B5EF4-FFF2-40B4-BE49-F238E27FC236}">
                <a16:creationId xmlns:a16="http://schemas.microsoft.com/office/drawing/2014/main" id="{A3474DF2-9934-475D-9469-61677E02020A}"/>
              </a:ext>
            </a:extLst>
          </p:cNvPr>
          <p:cNvSpPr>
            <a:spLocks noGrp="1"/>
          </p:cNvSpPr>
          <p:nvPr>
            <p:ph type="sldNum" sz="quarter" idx="12"/>
          </p:nvPr>
        </p:nvSpPr>
        <p:spPr/>
        <p:txBody>
          <a:bodyPr/>
          <a:lstStyle/>
          <a:p>
            <a:fld id="{D226B682-7383-1141-98A0-6DE68325F3E8}" type="slidenum">
              <a:rPr lang="en-US" smtClean="0"/>
              <a:t>12</a:t>
            </a:fld>
            <a:endParaRPr lang="en-US" dirty="0"/>
          </a:p>
        </p:txBody>
      </p:sp>
      <p:pic>
        <p:nvPicPr>
          <p:cNvPr id="4098" name="Picture 2" descr="C:\Users\rdharr4\AppData\Local\Temp\SNAGHTML1612c870.PNG">
            <a:extLst>
              <a:ext uri="{FF2B5EF4-FFF2-40B4-BE49-F238E27FC236}">
                <a16:creationId xmlns:a16="http://schemas.microsoft.com/office/drawing/2014/main" id="{451589B5-E1FE-4FA2-92CD-DFF82497EB5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00082" y="2092751"/>
            <a:ext cx="6835202" cy="2560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8570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Resolved Notification  </a:t>
            </a:r>
          </a:p>
        </p:txBody>
      </p:sp>
      <p:sp>
        <p:nvSpPr>
          <p:cNvPr id="3" name="Content Placeholder 2"/>
          <p:cNvSpPr>
            <a:spLocks noGrp="1"/>
          </p:cNvSpPr>
          <p:nvPr>
            <p:ph idx="1"/>
          </p:nvPr>
        </p:nvSpPr>
        <p:spPr/>
        <p:txBody>
          <a:bodyPr>
            <a:normAutofit fontScale="47500" lnSpcReduction="20000"/>
          </a:bodyPr>
          <a:lstStyle/>
          <a:p>
            <a:pPr marL="0" indent="0">
              <a:buNone/>
            </a:pPr>
            <a:r>
              <a:rPr lang="en-US" b="1" dirty="0"/>
              <a:t>Subject:</a:t>
            </a:r>
            <a:r>
              <a:rPr lang="en-US" dirty="0"/>
              <a:t> RESOLVED: Incident NC02824675 [QUOTED] Order - (6) Corded Apple Mouse has been resolved</a:t>
            </a:r>
            <a:br>
              <a:rPr lang="en-US" dirty="0"/>
            </a:br>
            <a:endParaRPr lang="en-US" dirty="0"/>
          </a:p>
          <a:p>
            <a:pPr marL="0" indent="0">
              <a:buNone/>
            </a:pPr>
            <a:r>
              <a:rPr lang="en-US" dirty="0"/>
              <a:t> </a:t>
            </a:r>
          </a:p>
          <a:p>
            <a:pPr marL="0" indent="0">
              <a:buNone/>
            </a:pPr>
            <a:r>
              <a:rPr lang="en-US" dirty="0"/>
              <a:t>Dear Sharon P,</a:t>
            </a:r>
          </a:p>
          <a:p>
            <a:pPr marL="0" indent="0">
              <a:buNone/>
            </a:pPr>
            <a:r>
              <a:rPr lang="en-US" dirty="0"/>
              <a:t> </a:t>
            </a:r>
          </a:p>
          <a:p>
            <a:pPr marL="0" indent="0">
              <a:buNone/>
            </a:pPr>
            <a:r>
              <a:rPr lang="en-US" dirty="0"/>
              <a:t>Your Incident INC02824675  has been resolved by LITS: Client Services- Tier 2 with the following  resolution notes. </a:t>
            </a:r>
            <a:br>
              <a:rPr lang="en-US" dirty="0"/>
            </a:br>
            <a:endParaRPr lang="en-US" dirty="0"/>
          </a:p>
          <a:p>
            <a:pPr marL="0" indent="0">
              <a:buNone/>
            </a:pPr>
            <a:r>
              <a:rPr lang="en-US" dirty="0"/>
              <a:t> </a:t>
            </a:r>
          </a:p>
          <a:p>
            <a:pPr marL="0" indent="0">
              <a:buNone/>
            </a:pPr>
            <a:r>
              <a:rPr lang="en-US" b="1" dirty="0"/>
              <a:t>Resolution notes:</a:t>
            </a:r>
            <a:r>
              <a:rPr lang="en-US" dirty="0"/>
              <a:t> The issue with the batteries have been removed, I am closing this Incident,</a:t>
            </a:r>
          </a:p>
          <a:p>
            <a:pPr marL="0" indent="0">
              <a:buNone/>
            </a:pPr>
            <a:r>
              <a:rPr lang="en-US" dirty="0"/>
              <a:t> </a:t>
            </a:r>
          </a:p>
          <a:p>
            <a:pPr marL="0" indent="0">
              <a:buNone/>
            </a:pPr>
            <a:r>
              <a:rPr lang="en-US" b="1" dirty="0"/>
              <a:t>Detailed description: </a:t>
            </a:r>
            <a:r>
              <a:rPr lang="en-US" dirty="0"/>
              <a:t>Batteries for Wireless mouse die too quickly. It would be more cost effective to purchase (6) corded mice than to continue purchasing batteries.</a:t>
            </a:r>
          </a:p>
          <a:p>
            <a:pPr marL="0" indent="0">
              <a:buNone/>
            </a:pPr>
            <a:r>
              <a:rPr lang="en-US" dirty="0"/>
              <a:t> </a:t>
            </a:r>
          </a:p>
          <a:p>
            <a:pPr marL="0" indent="0">
              <a:buNone/>
            </a:pPr>
            <a:r>
              <a:rPr lang="en-US" b="1" dirty="0"/>
              <a:t>Important Note:</a:t>
            </a:r>
            <a:r>
              <a:rPr lang="en-US" dirty="0"/>
              <a:t> </a:t>
            </a:r>
          </a:p>
          <a:p>
            <a:pPr marL="0" indent="0">
              <a:buNone/>
            </a:pPr>
            <a:r>
              <a:rPr lang="en-US" dirty="0"/>
              <a:t>You have </a:t>
            </a:r>
            <a:r>
              <a:rPr lang="en-US" b="1" dirty="0"/>
              <a:t>(5)  days</a:t>
            </a:r>
            <a:r>
              <a:rPr lang="en-US" dirty="0"/>
              <a:t> to verify your Incident has been resolved to your satisfaction. If you are NOT satisfied with the resolution of your Incident click </a:t>
            </a:r>
            <a:r>
              <a:rPr lang="en-US" dirty="0">
                <a:hlinkClick r:id="rId3"/>
              </a:rPr>
              <a:t>here</a:t>
            </a:r>
            <a:r>
              <a:rPr lang="en-US" dirty="0"/>
              <a:t> to add additional work details and reopen this Incident.</a:t>
            </a:r>
          </a:p>
          <a:p>
            <a:pPr marL="0" indent="0">
              <a:buNone/>
            </a:pPr>
            <a:r>
              <a:rPr lang="en-US" dirty="0"/>
              <a:t> </a:t>
            </a:r>
          </a:p>
          <a:p>
            <a:pPr marL="0" indent="0">
              <a:buNone/>
            </a:pPr>
            <a:r>
              <a:rPr lang="en-US" dirty="0"/>
              <a:t> </a:t>
            </a:r>
          </a:p>
          <a:p>
            <a:pPr marL="0" indent="0">
              <a:buNone/>
            </a:pPr>
            <a:r>
              <a:rPr lang="en-US" dirty="0"/>
              <a:t>After </a:t>
            </a:r>
            <a:r>
              <a:rPr lang="en-US" b="1" dirty="0"/>
              <a:t>(5) days</a:t>
            </a:r>
            <a:r>
              <a:rPr lang="en-US" dirty="0"/>
              <a:t>,  you will not be able to reopen this Incident. However, you can access the </a:t>
            </a:r>
            <a:r>
              <a:rPr lang="en-US" dirty="0">
                <a:hlinkClick r:id="rId4"/>
              </a:rPr>
              <a:t>Something Broken</a:t>
            </a:r>
            <a:r>
              <a:rPr lang="en-US" dirty="0"/>
              <a:t> option to create a new ticket or contact the University Service Desk at 404. 727.7777 for further assistance. </a:t>
            </a:r>
            <a:br>
              <a:rPr lang="en-US" dirty="0"/>
            </a:br>
            <a:endParaRPr lang="en-US" dirty="0"/>
          </a:p>
          <a:p>
            <a:pPr marL="0" indent="0">
              <a:buNone/>
            </a:pPr>
            <a:r>
              <a:rPr lang="en-US" dirty="0"/>
              <a:t> </a:t>
            </a:r>
          </a:p>
          <a:p>
            <a:pPr marL="0" indent="0">
              <a:buNone/>
            </a:pPr>
            <a:r>
              <a:rPr lang="en-US" dirty="0"/>
              <a:t>Sincerely,</a:t>
            </a:r>
          </a:p>
          <a:p>
            <a:pPr marL="0" indent="0">
              <a:buNone/>
            </a:pPr>
            <a:r>
              <a:rPr lang="en-US" dirty="0"/>
              <a:t>Incident Management  </a:t>
            </a:r>
          </a:p>
          <a:p>
            <a:endParaRPr lang="en-US" dirty="0"/>
          </a:p>
        </p:txBody>
      </p:sp>
      <p:sp>
        <p:nvSpPr>
          <p:cNvPr id="5" name="Slide Number Placeholder 4"/>
          <p:cNvSpPr>
            <a:spLocks noGrp="1"/>
          </p:cNvSpPr>
          <p:nvPr>
            <p:ph type="sldNum" sz="quarter" idx="12"/>
          </p:nvPr>
        </p:nvSpPr>
        <p:spPr/>
        <p:txBody>
          <a:bodyPr/>
          <a:lstStyle/>
          <a:p>
            <a:fld id="{D226B682-7383-1141-98A0-6DE68325F3E8}" type="slidenum">
              <a:rPr lang="en-US" smtClean="0"/>
              <a:t>13</a:t>
            </a:fld>
            <a:endParaRPr lang="en-US" dirty="0"/>
          </a:p>
        </p:txBody>
      </p:sp>
    </p:spTree>
    <p:extLst>
      <p:ext uri="{BB962C8B-B14F-4D97-AF65-F5344CB8AC3E}">
        <p14:creationId xmlns:p14="http://schemas.microsoft.com/office/powerpoint/2010/main" val="156086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Customer Survey Invitation </a:t>
            </a:r>
          </a:p>
        </p:txBody>
      </p:sp>
      <p:sp>
        <p:nvSpPr>
          <p:cNvPr id="3" name="Content Placeholder 2"/>
          <p:cNvSpPr>
            <a:spLocks noGrp="1"/>
          </p:cNvSpPr>
          <p:nvPr>
            <p:ph idx="1"/>
          </p:nvPr>
        </p:nvSpPr>
        <p:spPr/>
        <p:txBody>
          <a:bodyPr/>
          <a:lstStyle/>
          <a:p>
            <a:pPr marL="0" indent="0">
              <a:buNone/>
            </a:pPr>
            <a:r>
              <a:rPr lang="en-US" sz="1800" dirty="0"/>
              <a:t>The Assessment contains terms of use and escalation procedures for misuse of the tool including inappropriate language.</a:t>
            </a:r>
          </a:p>
        </p:txBody>
      </p:sp>
      <p:sp>
        <p:nvSpPr>
          <p:cNvPr id="4" name="Slide Number Placeholder 3"/>
          <p:cNvSpPr>
            <a:spLocks noGrp="1"/>
          </p:cNvSpPr>
          <p:nvPr>
            <p:ph type="sldNum" sz="quarter" idx="12"/>
          </p:nvPr>
        </p:nvSpPr>
        <p:spPr/>
        <p:txBody>
          <a:bodyPr/>
          <a:lstStyle/>
          <a:p>
            <a:fld id="{D226B682-7383-1141-98A0-6DE68325F3E8}" type="slidenum">
              <a:rPr lang="en-US" smtClean="0"/>
              <a:t>14</a:t>
            </a:fld>
            <a:endParaRPr lang="en-US" dirty="0"/>
          </a:p>
        </p:txBody>
      </p:sp>
      <p:pic>
        <p:nvPicPr>
          <p:cNvPr id="7" name="Picture 6"/>
          <p:cNvPicPr>
            <a:picLocks noChangeAspect="1"/>
          </p:cNvPicPr>
          <p:nvPr/>
        </p:nvPicPr>
        <p:blipFill>
          <a:blip r:embed="rId2"/>
          <a:stretch>
            <a:fillRect/>
          </a:stretch>
        </p:blipFill>
        <p:spPr>
          <a:xfrm>
            <a:off x="674032" y="1760221"/>
            <a:ext cx="7795936" cy="2887979"/>
          </a:xfrm>
          <a:prstGeom prst="rect">
            <a:avLst/>
          </a:prstGeom>
        </p:spPr>
      </p:pic>
    </p:spTree>
    <p:extLst>
      <p:ext uri="{BB962C8B-B14F-4D97-AF65-F5344CB8AC3E}">
        <p14:creationId xmlns:p14="http://schemas.microsoft.com/office/powerpoint/2010/main" val="2577170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269" y="347776"/>
            <a:ext cx="8389531" cy="683305"/>
          </a:xfrm>
        </p:spPr>
        <p:txBody>
          <a:bodyPr>
            <a:noAutofit/>
          </a:bodyPr>
          <a:lstStyle/>
          <a:p>
            <a:r>
              <a:rPr lang="en-US" sz="2800" dirty="0"/>
              <a:t>Negative Feedback Notification  </a:t>
            </a:r>
          </a:p>
        </p:txBody>
      </p:sp>
      <p:sp>
        <p:nvSpPr>
          <p:cNvPr id="4" name="Date Placeholder 3"/>
          <p:cNvSpPr>
            <a:spLocks noGrp="1"/>
          </p:cNvSpPr>
          <p:nvPr>
            <p:ph type="dt" sz="half" idx="4294967295"/>
          </p:nvPr>
        </p:nvSpPr>
        <p:spPr>
          <a:xfrm>
            <a:off x="457199" y="6270173"/>
            <a:ext cx="1095056" cy="362566"/>
          </a:xfrm>
        </p:spPr>
        <p:txBody>
          <a:bodyPr/>
          <a:lstStyle/>
          <a:p>
            <a:r>
              <a:rPr lang="en-US" dirty="0"/>
              <a:t> </a:t>
            </a:r>
          </a:p>
        </p:txBody>
      </p:sp>
      <p:sp>
        <p:nvSpPr>
          <p:cNvPr id="5" name="Slide Number Placeholder 4"/>
          <p:cNvSpPr>
            <a:spLocks noGrp="1"/>
          </p:cNvSpPr>
          <p:nvPr>
            <p:ph type="sldNum" sz="quarter" idx="12"/>
          </p:nvPr>
        </p:nvSpPr>
        <p:spPr/>
        <p:txBody>
          <a:bodyPr/>
          <a:lstStyle/>
          <a:p>
            <a:fld id="{D226B682-7383-1141-98A0-6DE68325F3E8}" type="slidenum">
              <a:rPr lang="en-US" smtClean="0"/>
              <a:t>15</a:t>
            </a:fld>
            <a:endParaRPr lang="en-US" dirty="0"/>
          </a:p>
        </p:txBody>
      </p:sp>
      <p:sp>
        <p:nvSpPr>
          <p:cNvPr id="7" name="Rectangle 1">
            <a:extLst>
              <a:ext uri="{FF2B5EF4-FFF2-40B4-BE49-F238E27FC236}">
                <a16:creationId xmlns:a16="http://schemas.microsoft.com/office/drawing/2014/main" id="{E6A1A38B-4AAB-4303-BF5C-356F2B108395}"/>
              </a:ext>
            </a:extLst>
          </p:cNvPr>
          <p:cNvSpPr>
            <a:spLocks noChangeArrowheads="1"/>
          </p:cNvSpPr>
          <p:nvPr/>
        </p:nvSpPr>
        <p:spPr bwMode="auto">
          <a:xfrm>
            <a:off x="788127" y="294544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Rectangle 3">
            <a:extLst>
              <a:ext uri="{FF2B5EF4-FFF2-40B4-BE49-F238E27FC236}">
                <a16:creationId xmlns:a16="http://schemas.microsoft.com/office/drawing/2014/main" id="{1D3BD5E2-D7DF-4F8D-B71F-3466D720EF41}"/>
              </a:ext>
            </a:extLst>
          </p:cNvPr>
          <p:cNvSpPr>
            <a:spLocks noChangeArrowheads="1"/>
          </p:cNvSpPr>
          <p:nvPr/>
        </p:nvSpPr>
        <p:spPr bwMode="auto">
          <a:xfrm>
            <a:off x="1603375" y="27765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9" name="Content Placeholder 8"/>
          <p:cNvPicPr>
            <a:picLocks noGrp="1" noChangeAspect="1"/>
          </p:cNvPicPr>
          <p:nvPr>
            <p:ph idx="1"/>
          </p:nvPr>
        </p:nvPicPr>
        <p:blipFill>
          <a:blip r:embed="rId2"/>
          <a:stretch>
            <a:fillRect/>
          </a:stretch>
        </p:blipFill>
        <p:spPr>
          <a:xfrm>
            <a:off x="457199" y="1031081"/>
            <a:ext cx="7011008" cy="3116850"/>
          </a:xfrm>
          <a:prstGeom prst="rect">
            <a:avLst/>
          </a:prstGeom>
        </p:spPr>
      </p:pic>
      <p:sp>
        <p:nvSpPr>
          <p:cNvPr id="11" name="Rectangle 10"/>
          <p:cNvSpPr/>
          <p:nvPr/>
        </p:nvSpPr>
        <p:spPr>
          <a:xfrm>
            <a:off x="3062612" y="3244334"/>
            <a:ext cx="248786"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1548842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Reporting Basics</a:t>
            </a:r>
          </a:p>
        </p:txBody>
      </p:sp>
      <p:sp>
        <p:nvSpPr>
          <p:cNvPr id="4" name="Date Placeholder 3"/>
          <p:cNvSpPr>
            <a:spLocks noGrp="1"/>
          </p:cNvSpPr>
          <p:nvPr>
            <p:ph type="dt" sz="half" idx="4294967295"/>
          </p:nvPr>
        </p:nvSpPr>
        <p:spPr>
          <a:xfrm>
            <a:off x="457199" y="6270173"/>
            <a:ext cx="1095056" cy="362566"/>
          </a:xfrm>
        </p:spPr>
        <p:txBody>
          <a:bodyPr/>
          <a:lstStyle/>
          <a:p>
            <a:r>
              <a:rPr lang="en-US" dirty="0"/>
              <a:t> </a:t>
            </a:r>
          </a:p>
        </p:txBody>
      </p:sp>
      <p:sp>
        <p:nvSpPr>
          <p:cNvPr id="5" name="Slide Number Placeholder 4"/>
          <p:cNvSpPr>
            <a:spLocks noGrp="1"/>
          </p:cNvSpPr>
          <p:nvPr>
            <p:ph type="sldNum" sz="quarter" idx="12"/>
          </p:nvPr>
        </p:nvSpPr>
        <p:spPr/>
        <p:txBody>
          <a:bodyPr/>
          <a:lstStyle/>
          <a:p>
            <a:fld id="{D226B682-7383-1141-98A0-6DE68325F3E8}" type="slidenum">
              <a:rPr lang="en-US" smtClean="0"/>
              <a:t>16</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6827" y="5091260"/>
            <a:ext cx="1034903" cy="1034903"/>
          </a:xfrm>
          <a:prstGeom prst="rect">
            <a:avLst/>
          </a:prstGeom>
        </p:spPr>
      </p:pic>
      <p:graphicFrame>
        <p:nvGraphicFramePr>
          <p:cNvPr id="7" name="Diagram 6"/>
          <p:cNvGraphicFramePr/>
          <p:nvPr>
            <p:extLst>
              <p:ext uri="{D42A27DB-BD31-4B8C-83A1-F6EECF244321}">
                <p14:modId xmlns:p14="http://schemas.microsoft.com/office/powerpoint/2010/main" val="1465565948"/>
              </p:ext>
            </p:extLst>
          </p:nvPr>
        </p:nvGraphicFramePr>
        <p:xfrm>
          <a:off x="829339" y="1035492"/>
          <a:ext cx="6585098" cy="43374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1106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853" y="190303"/>
            <a:ext cx="8229600" cy="683305"/>
          </a:xfrm>
        </p:spPr>
        <p:txBody>
          <a:bodyPr>
            <a:normAutofit fontScale="90000"/>
          </a:bodyPr>
          <a:lstStyle/>
          <a:p>
            <a:r>
              <a:rPr lang="en-US" dirty="0"/>
              <a:t>Analyst and Assignment Group Scorecards</a:t>
            </a:r>
          </a:p>
        </p:txBody>
      </p:sp>
      <p:sp>
        <p:nvSpPr>
          <p:cNvPr id="5" name="Slide Number Placeholder 4"/>
          <p:cNvSpPr>
            <a:spLocks noGrp="1"/>
          </p:cNvSpPr>
          <p:nvPr>
            <p:ph type="sldNum" sz="quarter" idx="12"/>
          </p:nvPr>
        </p:nvSpPr>
        <p:spPr/>
        <p:txBody>
          <a:bodyPr/>
          <a:lstStyle/>
          <a:p>
            <a:fld id="{D226B682-7383-1141-98A0-6DE68325F3E8}" type="slidenum">
              <a:rPr lang="en-US" smtClean="0"/>
              <a:t>17</a:t>
            </a:fld>
            <a:endParaRPr lang="en-US" dirty="0"/>
          </a:p>
        </p:txBody>
      </p:sp>
      <p:sp>
        <p:nvSpPr>
          <p:cNvPr id="6" name="Rectangle 5"/>
          <p:cNvSpPr/>
          <p:nvPr/>
        </p:nvSpPr>
        <p:spPr>
          <a:xfrm>
            <a:off x="457201" y="789272"/>
            <a:ext cx="7964904" cy="369332"/>
          </a:xfrm>
          <a:prstGeom prst="rect">
            <a:avLst/>
          </a:prstGeom>
        </p:spPr>
        <p:txBody>
          <a:bodyPr wrap="square">
            <a:spAutoFit/>
          </a:bodyPr>
          <a:lstStyle/>
          <a:p>
            <a:r>
              <a:rPr lang="en-US" dirty="0"/>
              <a:t> </a:t>
            </a:r>
          </a:p>
        </p:txBody>
      </p:sp>
      <p:graphicFrame>
        <p:nvGraphicFramePr>
          <p:cNvPr id="8" name="Table 7"/>
          <p:cNvGraphicFramePr>
            <a:graphicFrameLocks noGrp="1"/>
          </p:cNvGraphicFramePr>
          <p:nvPr>
            <p:extLst>
              <p:ext uri="{D42A27DB-BD31-4B8C-83A1-F6EECF244321}">
                <p14:modId xmlns:p14="http://schemas.microsoft.com/office/powerpoint/2010/main" val="3333413191"/>
              </p:ext>
            </p:extLst>
          </p:nvPr>
        </p:nvGraphicFramePr>
        <p:xfrm>
          <a:off x="902909" y="1016000"/>
          <a:ext cx="7194611" cy="1971405"/>
        </p:xfrm>
        <a:graphic>
          <a:graphicData uri="http://schemas.openxmlformats.org/drawingml/2006/table">
            <a:tbl>
              <a:tblPr firstRow="1" bandRow="1">
                <a:tableStyleId>{5C22544A-7EE6-4342-B048-85BDC9FD1C3A}</a:tableStyleId>
              </a:tblPr>
              <a:tblGrid>
                <a:gridCol w="7194611">
                  <a:extLst>
                    <a:ext uri="{9D8B030D-6E8A-4147-A177-3AD203B41FA5}">
                      <a16:colId xmlns:a16="http://schemas.microsoft.com/office/drawing/2014/main" val="20000"/>
                    </a:ext>
                  </a:extLst>
                </a:gridCol>
              </a:tblGrid>
              <a:tr h="394281">
                <a:tc>
                  <a:txBody>
                    <a:bodyPr/>
                    <a:lstStyle/>
                    <a:p>
                      <a:endParaRPr lang="en-US" dirty="0"/>
                    </a:p>
                  </a:txBody>
                  <a:tcPr/>
                </a:tc>
                <a:extLst>
                  <a:ext uri="{0D108BD9-81ED-4DB2-BD59-A6C34878D82A}">
                    <a16:rowId xmlns:a16="http://schemas.microsoft.com/office/drawing/2014/main" val="10000"/>
                  </a:ext>
                </a:extLst>
              </a:tr>
              <a:tr h="394281">
                <a:tc>
                  <a:txBody>
                    <a:bodyPr/>
                    <a:lstStyle/>
                    <a:p>
                      <a:r>
                        <a:rPr lang="en-US" sz="1800" b="0" i="0" u="sng" kern="1200" dirty="0">
                          <a:solidFill>
                            <a:schemeClr val="dk1"/>
                          </a:solidFill>
                          <a:effectLst/>
                          <a:latin typeface="+mn-lt"/>
                          <a:ea typeface="+mn-ea"/>
                          <a:cs typeface="+mn-cs"/>
                          <a:hlinkClick r:id="rId2" tooltip="Bar chart"/>
                        </a:rPr>
                        <a:t>Assessments: My Groups Avg Score by Analyst</a:t>
                      </a:r>
                      <a:endParaRPr lang="en-US" dirty="0"/>
                    </a:p>
                  </a:txBody>
                  <a:tcPr/>
                </a:tc>
                <a:extLst>
                  <a:ext uri="{0D108BD9-81ED-4DB2-BD59-A6C34878D82A}">
                    <a16:rowId xmlns:a16="http://schemas.microsoft.com/office/drawing/2014/main" val="10001"/>
                  </a:ext>
                </a:extLst>
              </a:tr>
              <a:tr h="394281">
                <a:tc>
                  <a:txBody>
                    <a:bodyPr/>
                    <a:lstStyle/>
                    <a:p>
                      <a:r>
                        <a:rPr lang="en-US" sz="1800" b="0" i="0" u="sng" kern="1200" dirty="0">
                          <a:solidFill>
                            <a:schemeClr val="dk1"/>
                          </a:solidFill>
                          <a:effectLst/>
                          <a:latin typeface="+mn-lt"/>
                          <a:ea typeface="+mn-ea"/>
                          <a:cs typeface="+mn-cs"/>
                        </a:rPr>
                        <a:t> </a:t>
                      </a:r>
                      <a:endParaRPr lang="en-US" dirty="0"/>
                    </a:p>
                  </a:txBody>
                  <a:tcPr/>
                </a:tc>
                <a:extLst>
                  <a:ext uri="{0D108BD9-81ED-4DB2-BD59-A6C34878D82A}">
                    <a16:rowId xmlns:a16="http://schemas.microsoft.com/office/drawing/2014/main" val="10002"/>
                  </a:ext>
                </a:extLst>
              </a:tr>
              <a:tr h="394281">
                <a:tc>
                  <a:txBody>
                    <a:bodyPr/>
                    <a:lstStyle/>
                    <a:p>
                      <a:r>
                        <a:rPr lang="en-US" sz="1800" b="0" i="0" u="none" strike="noStrike" kern="1200" dirty="0">
                          <a:solidFill>
                            <a:schemeClr val="dk1"/>
                          </a:solidFill>
                          <a:effectLst/>
                          <a:latin typeface="+mn-lt"/>
                          <a:ea typeface="+mn-ea"/>
                          <a:cs typeface="+mn-cs"/>
                          <a:hlinkClick r:id="rId3" tooltip="Bar chart"/>
                        </a:rPr>
                        <a:t>Assessments: My Groups Avg Score by Assignment Group</a:t>
                      </a:r>
                      <a:endParaRPr lang="en-US" dirty="0"/>
                    </a:p>
                  </a:txBody>
                  <a:tcPr/>
                </a:tc>
                <a:extLst>
                  <a:ext uri="{0D108BD9-81ED-4DB2-BD59-A6C34878D82A}">
                    <a16:rowId xmlns:a16="http://schemas.microsoft.com/office/drawing/2014/main" val="10003"/>
                  </a:ext>
                </a:extLst>
              </a:tr>
              <a:tr h="394281">
                <a:tc>
                  <a:txBody>
                    <a:bodyPr/>
                    <a:lstStyle/>
                    <a:p>
                      <a:r>
                        <a:rPr lang="en-US" sz="1800" b="0" i="0" u="sng" kern="1200" dirty="0">
                          <a:solidFill>
                            <a:schemeClr val="dk1"/>
                          </a:solidFill>
                          <a:effectLst/>
                          <a:latin typeface="+mn-lt"/>
                          <a:ea typeface="+mn-ea"/>
                          <a:cs typeface="+mn-cs"/>
                        </a:rPr>
                        <a:t> </a:t>
                      </a:r>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27052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Analyst Scorecard</a:t>
            </a:r>
          </a:p>
        </p:txBody>
      </p:sp>
      <p:sp>
        <p:nvSpPr>
          <p:cNvPr id="4" name="Slide Number Placeholder 3"/>
          <p:cNvSpPr>
            <a:spLocks noGrp="1"/>
          </p:cNvSpPr>
          <p:nvPr>
            <p:ph type="sldNum" sz="quarter" idx="12"/>
          </p:nvPr>
        </p:nvSpPr>
        <p:spPr/>
        <p:txBody>
          <a:bodyPr/>
          <a:lstStyle/>
          <a:p>
            <a:fld id="{D226B682-7383-1141-98A0-6DE68325F3E8}" type="slidenum">
              <a:rPr lang="en-US" smtClean="0"/>
              <a:t>18</a:t>
            </a:fld>
            <a:endParaRPr lang="en-US" dirty="0"/>
          </a:p>
        </p:txBody>
      </p:sp>
      <p:pic>
        <p:nvPicPr>
          <p:cNvPr id="9218" name="Picture 2" descr="C:\Users\rdharr4\AppData\Local\Temp\SNAGHTML16780295.PNG">
            <a:extLst>
              <a:ext uri="{FF2B5EF4-FFF2-40B4-BE49-F238E27FC236}">
                <a16:creationId xmlns:a16="http://schemas.microsoft.com/office/drawing/2014/main" id="{7B6DE61F-483A-4638-9B8D-CB55C6774A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3" y="904875"/>
            <a:ext cx="7572375" cy="504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863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 Group Scorecard</a:t>
            </a:r>
          </a:p>
        </p:txBody>
      </p:sp>
      <p:sp>
        <p:nvSpPr>
          <p:cNvPr id="5" name="Slide Number Placeholder 4"/>
          <p:cNvSpPr>
            <a:spLocks noGrp="1"/>
          </p:cNvSpPr>
          <p:nvPr>
            <p:ph type="sldNum" sz="quarter" idx="12"/>
          </p:nvPr>
        </p:nvSpPr>
        <p:spPr/>
        <p:txBody>
          <a:bodyPr/>
          <a:lstStyle/>
          <a:p>
            <a:fld id="{D226B682-7383-1141-98A0-6DE68325F3E8}" type="slidenum">
              <a:rPr lang="en-US" smtClean="0"/>
              <a:t>19</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2542" y="5091905"/>
            <a:ext cx="1034258" cy="1034258"/>
          </a:xfrm>
          <a:prstGeom prst="rect">
            <a:avLst/>
          </a:prstGeom>
        </p:spPr>
      </p:pic>
      <p:sp>
        <p:nvSpPr>
          <p:cNvPr id="7" name="Content Placeholder 6">
            <a:extLst>
              <a:ext uri="{FF2B5EF4-FFF2-40B4-BE49-F238E27FC236}">
                <a16:creationId xmlns:a16="http://schemas.microsoft.com/office/drawing/2014/main" id="{6D8D79EC-9E0A-422A-8C72-C5CEBECFC560}"/>
              </a:ext>
            </a:extLst>
          </p:cNvPr>
          <p:cNvSpPr>
            <a:spLocks noGrp="1"/>
          </p:cNvSpPr>
          <p:nvPr>
            <p:ph idx="1"/>
          </p:nvPr>
        </p:nvSpPr>
        <p:spPr/>
        <p:txBody>
          <a:bodyPr/>
          <a:lstStyle/>
          <a:p>
            <a:endParaRPr lang="en-US" dirty="0"/>
          </a:p>
        </p:txBody>
      </p:sp>
      <p:pic>
        <p:nvPicPr>
          <p:cNvPr id="10242" name="Picture 2" descr="C:\Users\rdharr4\AppData\Local\Temp\SNAGHTML16790e09.PNG">
            <a:extLst>
              <a:ext uri="{FF2B5EF4-FFF2-40B4-BE49-F238E27FC236}">
                <a16:creationId xmlns:a16="http://schemas.microsoft.com/office/drawing/2014/main" id="{6173CA06-5662-4CE2-A107-87B162F09C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 y="1033463"/>
            <a:ext cx="7162801" cy="4791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38"/>
            <a:ext cx="8229600" cy="683305"/>
          </a:xfrm>
        </p:spPr>
        <p:txBody>
          <a:bodyPr/>
          <a:lstStyle/>
          <a:p>
            <a:r>
              <a:rPr lang="en-US" dirty="0"/>
              <a:t>Survey/Assessment Topics</a:t>
            </a:r>
          </a:p>
        </p:txBody>
      </p:sp>
      <p:sp>
        <p:nvSpPr>
          <p:cNvPr id="3" name="Content Placeholder 2"/>
          <p:cNvSpPr>
            <a:spLocks noGrp="1"/>
          </p:cNvSpPr>
          <p:nvPr>
            <p:ph idx="1"/>
          </p:nvPr>
        </p:nvSpPr>
        <p:spPr/>
        <p:txBody>
          <a:bodyPr/>
          <a:lstStyle/>
          <a:p>
            <a:r>
              <a:rPr lang="en-US" dirty="0"/>
              <a:t>Importance of Customer Feedback</a:t>
            </a:r>
          </a:p>
          <a:p>
            <a:r>
              <a:rPr lang="en-US" dirty="0"/>
              <a:t>Assessment Reporting /Scorecards</a:t>
            </a:r>
          </a:p>
          <a:p>
            <a:r>
              <a:rPr lang="en-US" dirty="0"/>
              <a:t>Assignment Group Manager Responsibilities</a:t>
            </a:r>
          </a:p>
          <a:p>
            <a:pPr marL="0" indent="0">
              <a:buNone/>
            </a:pPr>
            <a:r>
              <a:rPr lang="en-US" dirty="0"/>
              <a:t>  </a:t>
            </a:r>
          </a:p>
        </p:txBody>
      </p:sp>
      <p:sp>
        <p:nvSpPr>
          <p:cNvPr id="4" name="Slide Number Placeholder 3"/>
          <p:cNvSpPr>
            <a:spLocks noGrp="1"/>
          </p:cNvSpPr>
          <p:nvPr>
            <p:ph type="sldNum" sz="quarter" idx="12"/>
          </p:nvPr>
        </p:nvSpPr>
        <p:spPr/>
        <p:txBody>
          <a:bodyPr/>
          <a:lstStyle/>
          <a:p>
            <a:fld id="{D226B682-7383-1141-98A0-6DE68325F3E8}" type="slidenum">
              <a:rPr lang="en-US" smtClean="0"/>
              <a:t>2</a:t>
            </a:fld>
            <a:endParaRPr lang="en-US" dirty="0"/>
          </a:p>
        </p:txBody>
      </p:sp>
    </p:spTree>
    <p:extLst>
      <p:ext uri="{BB962C8B-B14F-4D97-AF65-F5344CB8AC3E}">
        <p14:creationId xmlns:p14="http://schemas.microsoft.com/office/powerpoint/2010/main" val="155208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853" y="190303"/>
            <a:ext cx="8229600" cy="683305"/>
          </a:xfrm>
        </p:spPr>
        <p:txBody>
          <a:bodyPr>
            <a:normAutofit/>
          </a:bodyPr>
          <a:lstStyle/>
          <a:p>
            <a:r>
              <a:rPr lang="en-US" dirty="0"/>
              <a:t>Scorecards by Questions</a:t>
            </a:r>
          </a:p>
        </p:txBody>
      </p:sp>
      <p:sp>
        <p:nvSpPr>
          <p:cNvPr id="5" name="Slide Number Placeholder 4"/>
          <p:cNvSpPr>
            <a:spLocks noGrp="1"/>
          </p:cNvSpPr>
          <p:nvPr>
            <p:ph type="sldNum" sz="quarter" idx="12"/>
          </p:nvPr>
        </p:nvSpPr>
        <p:spPr/>
        <p:txBody>
          <a:bodyPr/>
          <a:lstStyle/>
          <a:p>
            <a:fld id="{D226B682-7383-1141-98A0-6DE68325F3E8}" type="slidenum">
              <a:rPr lang="en-US" smtClean="0"/>
              <a:t>20</a:t>
            </a:fld>
            <a:endParaRPr lang="en-US" dirty="0"/>
          </a:p>
        </p:txBody>
      </p:sp>
      <p:sp>
        <p:nvSpPr>
          <p:cNvPr id="6" name="Rectangle 5"/>
          <p:cNvSpPr/>
          <p:nvPr/>
        </p:nvSpPr>
        <p:spPr>
          <a:xfrm>
            <a:off x="457201" y="789272"/>
            <a:ext cx="7964904" cy="369332"/>
          </a:xfrm>
          <a:prstGeom prst="rect">
            <a:avLst/>
          </a:prstGeom>
        </p:spPr>
        <p:txBody>
          <a:bodyPr wrap="square">
            <a:spAutoFit/>
          </a:bodyPr>
          <a:lstStyle/>
          <a:p>
            <a:r>
              <a:rPr lang="en-US" dirty="0"/>
              <a:t> </a:t>
            </a:r>
          </a:p>
        </p:txBody>
      </p:sp>
      <p:graphicFrame>
        <p:nvGraphicFramePr>
          <p:cNvPr id="8" name="Table 7"/>
          <p:cNvGraphicFramePr>
            <a:graphicFrameLocks noGrp="1"/>
          </p:cNvGraphicFramePr>
          <p:nvPr>
            <p:extLst>
              <p:ext uri="{D42A27DB-BD31-4B8C-83A1-F6EECF244321}">
                <p14:modId xmlns:p14="http://schemas.microsoft.com/office/powerpoint/2010/main" val="2234219658"/>
              </p:ext>
            </p:extLst>
          </p:nvPr>
        </p:nvGraphicFramePr>
        <p:xfrm>
          <a:off x="457201" y="965200"/>
          <a:ext cx="7873999" cy="4818581"/>
        </p:xfrm>
        <a:graphic>
          <a:graphicData uri="http://schemas.openxmlformats.org/drawingml/2006/table">
            <a:tbl>
              <a:tblPr firstRow="1" bandRow="1">
                <a:tableStyleId>{5C22544A-7EE6-4342-B048-85BDC9FD1C3A}</a:tableStyleId>
              </a:tblPr>
              <a:tblGrid>
                <a:gridCol w="7873999">
                  <a:extLst>
                    <a:ext uri="{9D8B030D-6E8A-4147-A177-3AD203B41FA5}">
                      <a16:colId xmlns:a16="http://schemas.microsoft.com/office/drawing/2014/main" val="20000"/>
                    </a:ext>
                  </a:extLst>
                </a:gridCol>
              </a:tblGrid>
              <a:tr h="438599">
                <a:tc>
                  <a:txBody>
                    <a:bodyPr/>
                    <a:lstStyle/>
                    <a:p>
                      <a:endParaRPr lang="en-US" dirty="0"/>
                    </a:p>
                  </a:txBody>
                  <a:tcPr/>
                </a:tc>
                <a:extLst>
                  <a:ext uri="{0D108BD9-81ED-4DB2-BD59-A6C34878D82A}">
                    <a16:rowId xmlns:a16="http://schemas.microsoft.com/office/drawing/2014/main" val="10000"/>
                  </a:ext>
                </a:extLst>
              </a:tr>
              <a:tr h="438599">
                <a:tc>
                  <a:txBody>
                    <a:bodyPr/>
                    <a:lstStyle/>
                    <a:p>
                      <a:r>
                        <a:rPr lang="en-US" sz="1400" b="1" i="0" u="none" strike="noStrike" kern="1200" dirty="0">
                          <a:solidFill>
                            <a:schemeClr val="tx1"/>
                          </a:solidFill>
                          <a:effectLst/>
                          <a:latin typeface="+mn-lt"/>
                          <a:ea typeface="+mn-ea"/>
                          <a:cs typeface="+mn-cs"/>
                          <a:hlinkClick r:id="rId2" tooltip="Pivot Table"/>
                        </a:rPr>
                        <a:t>Assessments: My Groups Avg Score by Analyst per Question</a:t>
                      </a:r>
                      <a:endParaRPr lang="en-US" sz="1400" b="1" dirty="0">
                        <a:solidFill>
                          <a:schemeClr val="tx1"/>
                        </a:solidFill>
                      </a:endParaRPr>
                    </a:p>
                  </a:txBody>
                  <a:tcPr/>
                </a:tc>
                <a:extLst>
                  <a:ext uri="{0D108BD9-81ED-4DB2-BD59-A6C34878D82A}">
                    <a16:rowId xmlns:a16="http://schemas.microsoft.com/office/drawing/2014/main" val="10001"/>
                  </a:ext>
                </a:extLst>
              </a:tr>
              <a:tr h="432591">
                <a:tc>
                  <a:txBody>
                    <a:bodyPr/>
                    <a:lstStyle/>
                    <a:p>
                      <a:r>
                        <a:rPr lang="en-US" sz="1400" b="1" i="0" u="sng" kern="1200" dirty="0">
                          <a:solidFill>
                            <a:schemeClr val="tx1"/>
                          </a:solidFill>
                          <a:effectLst/>
                          <a:latin typeface="+mn-lt"/>
                          <a:ea typeface="+mn-ea"/>
                          <a:cs typeface="+mn-cs"/>
                          <a:hlinkClick r:id="rId3" tooltip="Pivot Table"/>
                        </a:rPr>
                        <a:t>Assessments: My Groups Avg Score by Assignment Group per Question</a:t>
                      </a:r>
                      <a:endParaRPr lang="en-US" sz="1400" b="1" dirty="0">
                        <a:solidFill>
                          <a:schemeClr val="tx1"/>
                        </a:solidFill>
                      </a:endParaRPr>
                    </a:p>
                  </a:txBody>
                  <a:tcPr/>
                </a:tc>
                <a:extLst>
                  <a:ext uri="{0D108BD9-81ED-4DB2-BD59-A6C34878D82A}">
                    <a16:rowId xmlns:a16="http://schemas.microsoft.com/office/drawing/2014/main" val="10002"/>
                  </a:ext>
                </a:extLst>
              </a:tr>
              <a:tr h="438599">
                <a:tc>
                  <a:txBody>
                    <a:bodyPr/>
                    <a:lstStyle/>
                    <a:p>
                      <a:r>
                        <a:rPr lang="en-US" sz="1400" b="1" i="0" u="sng" kern="1200" dirty="0">
                          <a:solidFill>
                            <a:schemeClr val="tx1"/>
                          </a:solidFill>
                          <a:effectLst/>
                          <a:latin typeface="+mn-lt"/>
                          <a:ea typeface="+mn-ea"/>
                          <a:cs typeface="+mn-cs"/>
                          <a:hlinkClick r:id="rId4" tooltip="Pivot Table"/>
                        </a:rPr>
                        <a:t>Assessments: My Groups Avg Status Updates Received Score</a:t>
                      </a:r>
                      <a:endParaRPr lang="en-US" sz="1400" b="1" dirty="0">
                        <a:solidFill>
                          <a:schemeClr val="tx1"/>
                        </a:solidFill>
                      </a:endParaRPr>
                    </a:p>
                  </a:txBody>
                  <a:tcPr/>
                </a:tc>
                <a:extLst>
                  <a:ext uri="{0D108BD9-81ED-4DB2-BD59-A6C34878D82A}">
                    <a16:rowId xmlns:a16="http://schemas.microsoft.com/office/drawing/2014/main" val="10003"/>
                  </a:ext>
                </a:extLst>
              </a:tr>
              <a:tr h="438599">
                <a:tc>
                  <a:txBody>
                    <a:bodyPr/>
                    <a:lstStyle/>
                    <a:p>
                      <a:r>
                        <a:rPr lang="en-US" sz="1400" b="1" i="0" u="sng" kern="1200" dirty="0">
                          <a:solidFill>
                            <a:schemeClr val="tx1"/>
                          </a:solidFill>
                          <a:effectLst/>
                          <a:latin typeface="+mn-lt"/>
                          <a:ea typeface="+mn-ea"/>
                          <a:cs typeface="+mn-cs"/>
                          <a:hlinkClick r:id="rId5" tooltip="Pivot Table"/>
                        </a:rPr>
                        <a:t>Assessments: My Groups Avg Technical Skill or Knowledge Score</a:t>
                      </a:r>
                      <a:endParaRPr lang="en-US" sz="1400" b="1" dirty="0">
                        <a:solidFill>
                          <a:schemeClr val="tx1"/>
                        </a:solidFill>
                      </a:endParaRPr>
                    </a:p>
                  </a:txBody>
                  <a:tcPr/>
                </a:tc>
                <a:extLst>
                  <a:ext uri="{0D108BD9-81ED-4DB2-BD59-A6C34878D82A}">
                    <a16:rowId xmlns:a16="http://schemas.microsoft.com/office/drawing/2014/main" val="10004"/>
                  </a:ext>
                </a:extLst>
              </a:tr>
              <a:tr h="438599">
                <a:tc>
                  <a:txBody>
                    <a:bodyPr/>
                    <a:lstStyle/>
                    <a:p>
                      <a:r>
                        <a:rPr lang="en-US" sz="1400" b="1" i="0" u="none" strike="noStrike" kern="1200" dirty="0">
                          <a:solidFill>
                            <a:schemeClr val="tx1"/>
                          </a:solidFill>
                          <a:effectLst/>
                          <a:latin typeface="+mn-lt"/>
                          <a:ea typeface="+mn-ea"/>
                          <a:cs typeface="+mn-cs"/>
                        </a:rPr>
                        <a:t> </a:t>
                      </a:r>
                      <a:r>
                        <a:rPr lang="en-US" sz="1400" b="1" i="0" u="sng" kern="1200" dirty="0">
                          <a:solidFill>
                            <a:schemeClr val="tx1"/>
                          </a:solidFill>
                          <a:effectLst/>
                          <a:latin typeface="+mn-lt"/>
                          <a:ea typeface="+mn-ea"/>
                          <a:cs typeface="+mn-cs"/>
                          <a:hlinkClick r:id="rId6" tooltip="Pivot Table"/>
                        </a:rPr>
                        <a:t>Assessments: My Groups Avg Courtesy of Support Staff Score</a:t>
                      </a:r>
                      <a:endParaRPr lang="en-US" sz="1400" b="1" dirty="0">
                        <a:solidFill>
                          <a:schemeClr val="tx1"/>
                        </a:solidFill>
                      </a:endParaRPr>
                    </a:p>
                  </a:txBody>
                  <a:tcPr/>
                </a:tc>
                <a:extLst>
                  <a:ext uri="{0D108BD9-81ED-4DB2-BD59-A6C34878D82A}">
                    <a16:rowId xmlns:a16="http://schemas.microsoft.com/office/drawing/2014/main" val="10005"/>
                  </a:ext>
                </a:extLst>
              </a:tr>
              <a:tr h="438599">
                <a:tc>
                  <a:txBody>
                    <a:bodyPr/>
                    <a:lstStyle/>
                    <a:p>
                      <a:r>
                        <a:rPr lang="en-US" sz="1400" b="1" i="0" u="sng" kern="1200" dirty="0">
                          <a:solidFill>
                            <a:schemeClr val="tx1"/>
                          </a:solidFill>
                          <a:effectLst/>
                          <a:latin typeface="+mn-lt"/>
                          <a:ea typeface="+mn-ea"/>
                          <a:cs typeface="+mn-cs"/>
                          <a:hlinkClick r:id="rId7" tooltip="Pivot Table"/>
                        </a:rPr>
                        <a:t>Assessments: My Groups Avg Overall Resolution Score</a:t>
                      </a:r>
                      <a:endParaRPr lang="en-US" sz="1400" b="1" dirty="0">
                        <a:solidFill>
                          <a:schemeClr val="tx1"/>
                        </a:solidFill>
                      </a:endParaRPr>
                    </a:p>
                  </a:txBody>
                  <a:tcPr/>
                </a:tc>
                <a:extLst>
                  <a:ext uri="{0D108BD9-81ED-4DB2-BD59-A6C34878D82A}">
                    <a16:rowId xmlns:a16="http://schemas.microsoft.com/office/drawing/2014/main" val="10006"/>
                  </a:ext>
                </a:extLst>
              </a:tr>
              <a:tr h="438599">
                <a:tc>
                  <a:txBody>
                    <a:bodyPr/>
                    <a:lstStyle/>
                    <a:p>
                      <a:r>
                        <a:rPr lang="en-US" sz="1400" b="1" i="0" u="sng" kern="1200" dirty="0">
                          <a:solidFill>
                            <a:schemeClr val="tx1"/>
                          </a:solidFill>
                          <a:effectLst/>
                          <a:latin typeface="+mn-lt"/>
                          <a:ea typeface="+mn-ea"/>
                          <a:cs typeface="+mn-cs"/>
                          <a:hlinkClick r:id="rId8" tooltip="Pivot Table"/>
                        </a:rPr>
                        <a:t>Assessments: My Groups Avg Overall Service Experience Score</a:t>
                      </a:r>
                      <a:endParaRPr lang="en-US" sz="1400" b="1" dirty="0">
                        <a:solidFill>
                          <a:schemeClr val="tx1"/>
                        </a:solidFill>
                      </a:endParaRPr>
                    </a:p>
                  </a:txBody>
                  <a:tcPr/>
                </a:tc>
                <a:extLst>
                  <a:ext uri="{0D108BD9-81ED-4DB2-BD59-A6C34878D82A}">
                    <a16:rowId xmlns:a16="http://schemas.microsoft.com/office/drawing/2014/main" val="10007"/>
                  </a:ext>
                </a:extLst>
              </a:tr>
              <a:tr h="438599">
                <a:tc>
                  <a:txBody>
                    <a:bodyPr/>
                    <a:lstStyle/>
                    <a:p>
                      <a:r>
                        <a:rPr lang="en-US" sz="1400" b="1" i="0" u="none" strike="noStrike" kern="1200" dirty="0">
                          <a:solidFill>
                            <a:schemeClr val="tx1"/>
                          </a:solidFill>
                          <a:effectLst/>
                          <a:latin typeface="+mn-lt"/>
                          <a:ea typeface="+mn-ea"/>
                          <a:cs typeface="+mn-cs"/>
                          <a:hlinkClick r:id="rId9" tooltip="Pivot Table"/>
                        </a:rPr>
                        <a:t>Assessments: My Groups Avg Promptness of Initial Response Score</a:t>
                      </a:r>
                      <a:endParaRPr lang="en-US" sz="1400" b="1" dirty="0">
                        <a:solidFill>
                          <a:schemeClr val="tx1"/>
                        </a:solidFill>
                      </a:endParaRPr>
                    </a:p>
                  </a:txBody>
                  <a:tcPr/>
                </a:tc>
                <a:extLst>
                  <a:ext uri="{0D108BD9-81ED-4DB2-BD59-A6C34878D82A}">
                    <a16:rowId xmlns:a16="http://schemas.microsoft.com/office/drawing/2014/main" val="10008"/>
                  </a:ext>
                </a:extLst>
              </a:tr>
              <a:tr h="438599">
                <a:tc>
                  <a:txBody>
                    <a:bodyPr/>
                    <a:lstStyle/>
                    <a:p>
                      <a:r>
                        <a:rPr lang="en-US" sz="1400" b="1" i="0" u="none" strike="noStrike" kern="1200" dirty="0">
                          <a:solidFill>
                            <a:schemeClr val="tx1"/>
                          </a:solidFill>
                          <a:effectLst/>
                          <a:latin typeface="+mn-lt"/>
                          <a:ea typeface="+mn-ea"/>
                          <a:cs typeface="+mn-cs"/>
                        </a:rPr>
                        <a:t> </a:t>
                      </a:r>
                      <a:r>
                        <a:rPr lang="en-US" sz="1400" b="1" i="0" u="sng" kern="1200" dirty="0">
                          <a:solidFill>
                            <a:schemeClr val="tx1"/>
                          </a:solidFill>
                          <a:effectLst/>
                          <a:latin typeface="+mn-lt"/>
                          <a:ea typeface="+mn-ea"/>
                          <a:cs typeface="+mn-cs"/>
                          <a:hlinkClick r:id="rId10" tooltip="Pivot Table"/>
                        </a:rPr>
                        <a:t>Assessments: My Groups Avg Timeliness of Completion Score</a:t>
                      </a:r>
                      <a:endParaRPr lang="en-US" sz="1400" b="1" dirty="0">
                        <a:solidFill>
                          <a:schemeClr val="tx1"/>
                        </a:solidFill>
                      </a:endParaRPr>
                    </a:p>
                  </a:txBody>
                  <a:tcPr/>
                </a:tc>
                <a:extLst>
                  <a:ext uri="{0D108BD9-81ED-4DB2-BD59-A6C34878D82A}">
                    <a16:rowId xmlns:a16="http://schemas.microsoft.com/office/drawing/2014/main" val="10009"/>
                  </a:ext>
                </a:extLst>
              </a:tr>
              <a:tr h="438599">
                <a:tc>
                  <a:txBody>
                    <a:bodyPr/>
                    <a:lstStyle/>
                    <a:p>
                      <a:r>
                        <a:rPr lang="en-US" sz="1400" b="1" i="0" u="sng" kern="1200" dirty="0">
                          <a:solidFill>
                            <a:schemeClr val="tx1"/>
                          </a:solidFill>
                          <a:effectLst/>
                          <a:latin typeface="+mn-lt"/>
                          <a:ea typeface="+mn-ea"/>
                          <a:cs typeface="+mn-cs"/>
                          <a:hlinkClick r:id="rId11" tooltip="List"/>
                        </a:rPr>
                        <a:t>Assessments: My Groups Customer Comments</a:t>
                      </a:r>
                      <a:endParaRPr lang="en-US" sz="1400" b="1" dirty="0">
                        <a:solidFill>
                          <a:schemeClr val="tx1"/>
                        </a:solidFill>
                      </a:endParaRPr>
                    </a:p>
                  </a:txBody>
                  <a:tcPr/>
                </a:tc>
                <a:extLst>
                  <a:ext uri="{0D108BD9-81ED-4DB2-BD59-A6C34878D82A}">
                    <a16:rowId xmlns:a16="http://schemas.microsoft.com/office/drawing/2014/main" val="10010"/>
                  </a:ext>
                </a:extLst>
              </a:tr>
            </a:tbl>
          </a:graphicData>
        </a:graphic>
      </p:graphicFrame>
      <p:sp>
        <p:nvSpPr>
          <p:cNvPr id="7" name="Content Placeholder 2"/>
          <p:cNvSpPr txBox="1">
            <a:spLocks/>
          </p:cNvSpPr>
          <p:nvPr/>
        </p:nvSpPr>
        <p:spPr>
          <a:xfrm>
            <a:off x="609600" y="1110344"/>
            <a:ext cx="8686800" cy="516822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rgbClr val="002878"/>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rgbClr val="002878"/>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dirty="0"/>
              <a:t> </a:t>
            </a:r>
            <a:endParaRPr lang="en-US" dirty="0"/>
          </a:p>
        </p:txBody>
      </p:sp>
    </p:spTree>
    <p:extLst>
      <p:ext uri="{BB962C8B-B14F-4D97-AF65-F5344CB8AC3E}">
        <p14:creationId xmlns:p14="http://schemas.microsoft.com/office/powerpoint/2010/main" val="774493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Analyst Scorecard by Question  </a:t>
            </a:r>
          </a:p>
        </p:txBody>
      </p:sp>
      <p:sp>
        <p:nvSpPr>
          <p:cNvPr id="4" name="Slide Number Placeholder 3"/>
          <p:cNvSpPr>
            <a:spLocks noGrp="1"/>
          </p:cNvSpPr>
          <p:nvPr>
            <p:ph type="sldNum" sz="quarter" idx="12"/>
          </p:nvPr>
        </p:nvSpPr>
        <p:spPr/>
        <p:txBody>
          <a:bodyPr/>
          <a:lstStyle/>
          <a:p>
            <a:fld id="{D226B682-7383-1141-98A0-6DE68325F3E8}" type="slidenum">
              <a:rPr lang="en-US" smtClean="0"/>
              <a:t>21</a:t>
            </a:fld>
            <a:endParaRPr lang="en-US" dirty="0"/>
          </a:p>
        </p:txBody>
      </p:sp>
      <p:pic>
        <p:nvPicPr>
          <p:cNvPr id="6" name="Content Placeholder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0852" y="4997302"/>
            <a:ext cx="1057976" cy="1057976"/>
          </a:xfrm>
          <a:prstGeom prst="rect">
            <a:avLst/>
          </a:prstGeom>
        </p:spPr>
      </p:pic>
      <p:pic>
        <p:nvPicPr>
          <p:cNvPr id="3" name="Content Placeholder 2"/>
          <p:cNvPicPr>
            <a:picLocks noGrp="1" noChangeAspect="1"/>
          </p:cNvPicPr>
          <p:nvPr>
            <p:ph idx="1"/>
          </p:nvPr>
        </p:nvPicPr>
        <p:blipFill>
          <a:blip r:embed="rId3"/>
          <a:stretch>
            <a:fillRect/>
          </a:stretch>
        </p:blipFill>
        <p:spPr>
          <a:xfrm>
            <a:off x="726161" y="1211785"/>
            <a:ext cx="8366458" cy="3370375"/>
          </a:xfrm>
          <a:prstGeom prst="rect">
            <a:avLst/>
          </a:prstGeom>
        </p:spPr>
      </p:pic>
    </p:spTree>
    <p:extLst>
      <p:ext uri="{BB962C8B-B14F-4D97-AF65-F5344CB8AC3E}">
        <p14:creationId xmlns:p14="http://schemas.microsoft.com/office/powerpoint/2010/main" val="1098413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 Assignment Group Scorecard per Question</a:t>
            </a:r>
          </a:p>
        </p:txBody>
      </p:sp>
      <p:sp>
        <p:nvSpPr>
          <p:cNvPr id="4" name="Date Placeholder 3"/>
          <p:cNvSpPr>
            <a:spLocks noGrp="1"/>
          </p:cNvSpPr>
          <p:nvPr>
            <p:ph type="dt" sz="half" idx="4294967295"/>
          </p:nvPr>
        </p:nvSpPr>
        <p:spPr>
          <a:xfrm>
            <a:off x="457199" y="6270173"/>
            <a:ext cx="1095056" cy="362566"/>
          </a:xfrm>
        </p:spPr>
        <p:txBody>
          <a:bodyPr/>
          <a:lstStyle/>
          <a:p>
            <a:r>
              <a:rPr lang="en-US" dirty="0"/>
              <a:t> </a:t>
            </a:r>
          </a:p>
        </p:txBody>
      </p:sp>
      <p:sp>
        <p:nvSpPr>
          <p:cNvPr id="5" name="Slide Number Placeholder 4"/>
          <p:cNvSpPr>
            <a:spLocks noGrp="1"/>
          </p:cNvSpPr>
          <p:nvPr>
            <p:ph type="sldNum" sz="quarter" idx="12"/>
          </p:nvPr>
        </p:nvSpPr>
        <p:spPr/>
        <p:txBody>
          <a:bodyPr/>
          <a:lstStyle/>
          <a:p>
            <a:fld id="{D226B682-7383-1141-98A0-6DE68325F3E8}" type="slidenum">
              <a:rPr lang="en-US" smtClean="0"/>
              <a:t>22</a:t>
            </a:fld>
            <a:endParaRPr lang="en-US" dirty="0"/>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550852" y="4997302"/>
            <a:ext cx="1057976" cy="1057976"/>
          </a:xfrm>
          <a:prstGeom prst="rect">
            <a:avLst/>
          </a:prstGeom>
        </p:spPr>
      </p:pic>
      <p:pic>
        <p:nvPicPr>
          <p:cNvPr id="6" name="Picture 5"/>
          <p:cNvPicPr>
            <a:picLocks noChangeAspect="1"/>
          </p:cNvPicPr>
          <p:nvPr/>
        </p:nvPicPr>
        <p:blipFill>
          <a:blip r:embed="rId4"/>
          <a:stretch>
            <a:fillRect/>
          </a:stretch>
        </p:blipFill>
        <p:spPr>
          <a:xfrm>
            <a:off x="1137920" y="1384665"/>
            <a:ext cx="6032725" cy="3591329"/>
          </a:xfrm>
          <a:prstGeom prst="rect">
            <a:avLst/>
          </a:prstGeom>
        </p:spPr>
      </p:pic>
    </p:spTree>
    <p:extLst>
      <p:ext uri="{BB962C8B-B14F-4D97-AF65-F5344CB8AC3E}">
        <p14:creationId xmlns:p14="http://schemas.microsoft.com/office/powerpoint/2010/main" val="37041004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853" y="190303"/>
            <a:ext cx="8229600" cy="683305"/>
          </a:xfrm>
        </p:spPr>
        <p:txBody>
          <a:bodyPr>
            <a:normAutofit/>
          </a:bodyPr>
          <a:lstStyle/>
          <a:p>
            <a:r>
              <a:rPr lang="en-US" dirty="0"/>
              <a:t>Scorecards by Configuration Item (CI) </a:t>
            </a:r>
          </a:p>
        </p:txBody>
      </p:sp>
      <p:sp>
        <p:nvSpPr>
          <p:cNvPr id="5" name="Slide Number Placeholder 4"/>
          <p:cNvSpPr>
            <a:spLocks noGrp="1"/>
          </p:cNvSpPr>
          <p:nvPr>
            <p:ph type="sldNum" sz="quarter" idx="12"/>
          </p:nvPr>
        </p:nvSpPr>
        <p:spPr/>
        <p:txBody>
          <a:bodyPr/>
          <a:lstStyle/>
          <a:p>
            <a:fld id="{D226B682-7383-1141-98A0-6DE68325F3E8}" type="slidenum">
              <a:rPr lang="en-US" smtClean="0"/>
              <a:t>23</a:t>
            </a:fld>
            <a:endParaRPr lang="en-US" dirty="0"/>
          </a:p>
        </p:txBody>
      </p:sp>
      <p:sp>
        <p:nvSpPr>
          <p:cNvPr id="6" name="Rectangle 5"/>
          <p:cNvSpPr/>
          <p:nvPr/>
        </p:nvSpPr>
        <p:spPr>
          <a:xfrm>
            <a:off x="457201" y="789272"/>
            <a:ext cx="7964904" cy="369332"/>
          </a:xfrm>
          <a:prstGeom prst="rect">
            <a:avLst/>
          </a:prstGeom>
        </p:spPr>
        <p:txBody>
          <a:bodyPr wrap="square">
            <a:spAutoFit/>
          </a:bodyPr>
          <a:lstStyle/>
          <a:p>
            <a:r>
              <a:rPr lang="en-US" dirty="0"/>
              <a:t> </a:t>
            </a:r>
          </a:p>
        </p:txBody>
      </p:sp>
      <p:graphicFrame>
        <p:nvGraphicFramePr>
          <p:cNvPr id="8" name="Table 7"/>
          <p:cNvGraphicFramePr>
            <a:graphicFrameLocks noGrp="1"/>
          </p:cNvGraphicFramePr>
          <p:nvPr>
            <p:extLst>
              <p:ext uri="{D42A27DB-BD31-4B8C-83A1-F6EECF244321}">
                <p14:modId xmlns:p14="http://schemas.microsoft.com/office/powerpoint/2010/main" val="2506903604"/>
              </p:ext>
            </p:extLst>
          </p:nvPr>
        </p:nvGraphicFramePr>
        <p:xfrm>
          <a:off x="701041" y="1026160"/>
          <a:ext cx="7721064" cy="3785636"/>
        </p:xfrm>
        <a:graphic>
          <a:graphicData uri="http://schemas.openxmlformats.org/drawingml/2006/table">
            <a:tbl>
              <a:tblPr firstRow="1" bandRow="1">
                <a:tableStyleId>{5C22544A-7EE6-4342-B048-85BDC9FD1C3A}</a:tableStyleId>
              </a:tblPr>
              <a:tblGrid>
                <a:gridCol w="7721064">
                  <a:extLst>
                    <a:ext uri="{9D8B030D-6E8A-4147-A177-3AD203B41FA5}">
                      <a16:colId xmlns:a16="http://schemas.microsoft.com/office/drawing/2014/main" val="20000"/>
                    </a:ext>
                  </a:extLst>
                </a:gridCol>
              </a:tblGrid>
              <a:tr h="448236">
                <a:tc>
                  <a:txBody>
                    <a:bodyPr/>
                    <a:lstStyle/>
                    <a:p>
                      <a:endParaRPr lang="en-US" dirty="0"/>
                    </a:p>
                  </a:txBody>
                  <a:tcPr/>
                </a:tc>
                <a:extLst>
                  <a:ext uri="{0D108BD9-81ED-4DB2-BD59-A6C34878D82A}">
                    <a16:rowId xmlns:a16="http://schemas.microsoft.com/office/drawing/2014/main" val="10000"/>
                  </a:ext>
                </a:extLst>
              </a:tr>
              <a:tr h="65412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u="sng" kern="1200" dirty="0">
                          <a:solidFill>
                            <a:schemeClr val="dk1"/>
                          </a:solidFill>
                          <a:effectLst/>
                          <a:latin typeface="+mn-lt"/>
                          <a:ea typeface="+mn-ea"/>
                          <a:cs typeface="+mn-cs"/>
                          <a:hlinkClick r:id="rId2" tooltip="Pivot Table"/>
                        </a:rPr>
                        <a:t>Assessments: My Groups Avg Score by CI per Question</a:t>
                      </a:r>
                      <a:endParaRPr lang="en-US" dirty="0"/>
                    </a:p>
                    <a:p>
                      <a:endParaRPr lang="en-US" dirty="0"/>
                    </a:p>
                  </a:txBody>
                  <a:tcPr/>
                </a:tc>
                <a:extLst>
                  <a:ext uri="{0D108BD9-81ED-4DB2-BD59-A6C34878D82A}">
                    <a16:rowId xmlns:a16="http://schemas.microsoft.com/office/drawing/2014/main" val="10001"/>
                  </a:ext>
                </a:extLst>
              </a:tr>
              <a:tr h="442096">
                <a:tc>
                  <a:txBody>
                    <a:bodyPr/>
                    <a:lstStyle/>
                    <a:p>
                      <a:endParaRPr lang="en-US" dirty="0"/>
                    </a:p>
                  </a:txBody>
                  <a:tcPr/>
                </a:tc>
                <a:extLst>
                  <a:ext uri="{0D108BD9-81ED-4DB2-BD59-A6C34878D82A}">
                    <a16:rowId xmlns:a16="http://schemas.microsoft.com/office/drawing/2014/main" val="10002"/>
                  </a:ext>
                </a:extLst>
              </a:tr>
              <a:tr h="448236">
                <a:tc>
                  <a:txBody>
                    <a:bodyPr/>
                    <a:lstStyle/>
                    <a:p>
                      <a:r>
                        <a:rPr lang="en-US" sz="1800" b="0" i="0" u="sng" kern="1200" dirty="0">
                          <a:solidFill>
                            <a:schemeClr val="dk1"/>
                          </a:solidFill>
                          <a:effectLst/>
                          <a:latin typeface="+mn-lt"/>
                          <a:ea typeface="+mn-ea"/>
                          <a:cs typeface="+mn-cs"/>
                          <a:hlinkClick r:id="rId3" tooltip="Pivot Table"/>
                        </a:rPr>
                        <a:t>Assessments: My Groups Avg Score by Analyst per CI</a:t>
                      </a:r>
                      <a:endParaRPr lang="en-US" dirty="0"/>
                    </a:p>
                  </a:txBody>
                  <a:tcPr/>
                </a:tc>
                <a:extLst>
                  <a:ext uri="{0D108BD9-81ED-4DB2-BD59-A6C34878D82A}">
                    <a16:rowId xmlns:a16="http://schemas.microsoft.com/office/drawing/2014/main" val="10003"/>
                  </a:ext>
                </a:extLst>
              </a:tr>
              <a:tr h="448236">
                <a:tc>
                  <a:txBody>
                    <a:bodyPr/>
                    <a:lstStyle/>
                    <a:p>
                      <a:r>
                        <a:rPr lang="en-US" sz="1800" b="0" i="0" u="none" strike="noStrike" kern="1200" dirty="0">
                          <a:solidFill>
                            <a:schemeClr val="dk1"/>
                          </a:solidFill>
                          <a:effectLst/>
                          <a:latin typeface="+mn-lt"/>
                          <a:ea typeface="+mn-ea"/>
                          <a:cs typeface="+mn-cs"/>
                        </a:rPr>
                        <a:t> </a:t>
                      </a:r>
                      <a:endParaRPr lang="en-US" dirty="0"/>
                    </a:p>
                  </a:txBody>
                  <a:tcPr/>
                </a:tc>
                <a:extLst>
                  <a:ext uri="{0D108BD9-81ED-4DB2-BD59-A6C34878D82A}">
                    <a16:rowId xmlns:a16="http://schemas.microsoft.com/office/drawing/2014/main" val="10004"/>
                  </a:ext>
                </a:extLst>
              </a:tr>
              <a:tr h="448236">
                <a:tc>
                  <a:txBody>
                    <a:bodyPr/>
                    <a:lstStyle/>
                    <a:p>
                      <a:r>
                        <a:rPr lang="en-US" sz="1800" b="0" i="0" u="none" strike="noStrike" kern="1200" dirty="0">
                          <a:solidFill>
                            <a:schemeClr val="dk1"/>
                          </a:solidFill>
                          <a:effectLst/>
                          <a:latin typeface="+mn-lt"/>
                          <a:ea typeface="+mn-ea"/>
                          <a:cs typeface="+mn-cs"/>
                        </a:rPr>
                        <a:t> </a:t>
                      </a:r>
                      <a:r>
                        <a:rPr lang="en-US" sz="1800" b="0" i="0" u="sng" kern="1200" dirty="0">
                          <a:solidFill>
                            <a:schemeClr val="dk1"/>
                          </a:solidFill>
                          <a:effectLst/>
                          <a:latin typeface="+mn-lt"/>
                          <a:ea typeface="+mn-ea"/>
                          <a:cs typeface="+mn-cs"/>
                          <a:hlinkClick r:id="rId4" tooltip="Pivot Table"/>
                        </a:rPr>
                        <a:t>Assessments: My Groups Avg Score by Assignment Group per CI</a:t>
                      </a:r>
                      <a:endParaRPr lang="en-US" dirty="0"/>
                    </a:p>
                  </a:txBody>
                  <a:tcPr/>
                </a:tc>
                <a:extLst>
                  <a:ext uri="{0D108BD9-81ED-4DB2-BD59-A6C34878D82A}">
                    <a16:rowId xmlns:a16="http://schemas.microsoft.com/office/drawing/2014/main" val="10005"/>
                  </a:ext>
                </a:extLst>
              </a:tr>
              <a:tr h="448236">
                <a:tc>
                  <a:txBody>
                    <a:bodyPr/>
                    <a:lstStyle/>
                    <a:p>
                      <a:r>
                        <a:rPr lang="en-US" sz="1800" b="0" i="0" u="sng" kern="1200" dirty="0">
                          <a:solidFill>
                            <a:schemeClr val="dk1"/>
                          </a:solidFill>
                          <a:effectLst/>
                          <a:latin typeface="+mn-lt"/>
                          <a:ea typeface="+mn-ea"/>
                          <a:cs typeface="+mn-cs"/>
                        </a:rPr>
                        <a:t> </a:t>
                      </a:r>
                      <a:endParaRPr lang="en-US" dirty="0"/>
                    </a:p>
                  </a:txBody>
                  <a:tcPr/>
                </a:tc>
                <a:extLst>
                  <a:ext uri="{0D108BD9-81ED-4DB2-BD59-A6C34878D82A}">
                    <a16:rowId xmlns:a16="http://schemas.microsoft.com/office/drawing/2014/main" val="10006"/>
                  </a:ext>
                </a:extLst>
              </a:tr>
              <a:tr h="448236">
                <a:tc>
                  <a:txBody>
                    <a:bodyPr/>
                    <a:lstStyle/>
                    <a:p>
                      <a:r>
                        <a:rPr lang="en-US" sz="1800" b="0" i="0" u="sng" kern="1200" baseline="0" dirty="0">
                          <a:solidFill>
                            <a:schemeClr val="dk1"/>
                          </a:solidFill>
                          <a:effectLst/>
                          <a:latin typeface="+mn-lt"/>
                          <a:ea typeface="+mn-ea"/>
                          <a:cs typeface="+mn-cs"/>
                          <a:hlinkClick r:id="rId5" tooltip="Bar chart"/>
                        </a:rPr>
                        <a:t> </a:t>
                      </a:r>
                      <a:r>
                        <a:rPr lang="en-US" sz="1800" b="0" i="0" u="sng" kern="1200" dirty="0">
                          <a:solidFill>
                            <a:schemeClr val="dk1"/>
                          </a:solidFill>
                          <a:effectLst/>
                          <a:latin typeface="+mn-lt"/>
                          <a:ea typeface="+mn-ea"/>
                          <a:cs typeface="+mn-cs"/>
                          <a:hlinkClick r:id="rId5" tooltip="Bar chart"/>
                        </a:rPr>
                        <a:t>Assessments: My Groups Avg Score by CI</a:t>
                      </a:r>
                      <a:endParaRPr lang="en-US"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5372575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38"/>
            <a:ext cx="8229600" cy="683305"/>
          </a:xfrm>
        </p:spPr>
        <p:txBody>
          <a:bodyPr>
            <a:normAutofit fontScale="90000"/>
          </a:bodyPr>
          <a:lstStyle/>
          <a:p>
            <a:r>
              <a:rPr lang="en-US" dirty="0"/>
              <a:t>Analyst Scorecard by CI </a:t>
            </a:r>
            <a:br>
              <a:rPr lang="en-US" dirty="0"/>
            </a:br>
            <a:endParaRPr lang="en-US" dirty="0"/>
          </a:p>
        </p:txBody>
      </p:sp>
      <p:sp>
        <p:nvSpPr>
          <p:cNvPr id="4" name="Slide Number Placeholder 3"/>
          <p:cNvSpPr>
            <a:spLocks noGrp="1"/>
          </p:cNvSpPr>
          <p:nvPr>
            <p:ph type="sldNum" sz="quarter" idx="12"/>
          </p:nvPr>
        </p:nvSpPr>
        <p:spPr/>
        <p:txBody>
          <a:bodyPr/>
          <a:lstStyle/>
          <a:p>
            <a:fld id="{D226B682-7383-1141-98A0-6DE68325F3E8}" type="slidenum">
              <a:rPr lang="en-US" smtClean="0"/>
              <a:t>24</a:t>
            </a:fld>
            <a:endParaRPr lang="en-US" dirty="0"/>
          </a:p>
        </p:txBody>
      </p:sp>
      <p:sp>
        <p:nvSpPr>
          <p:cNvPr id="6" name="Content Placeholder 5"/>
          <p:cNvSpPr>
            <a:spLocks noGrp="1"/>
          </p:cNvSpPr>
          <p:nvPr>
            <p:ph idx="1"/>
          </p:nvPr>
        </p:nvSpPr>
        <p:spPr>
          <a:xfrm>
            <a:off x="1366836" y="1964267"/>
            <a:ext cx="7319963" cy="4161896"/>
          </a:xfrm>
        </p:spPr>
        <p:txBody>
          <a:bodyPr/>
          <a:lstStyle/>
          <a:p>
            <a:r>
              <a:rPr lang="en-US" dirty="0"/>
              <a:t> </a:t>
            </a:r>
          </a:p>
        </p:txBody>
      </p:sp>
      <p:pic>
        <p:nvPicPr>
          <p:cNvPr id="8" name="Content Placeholder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9836" y="4667985"/>
            <a:ext cx="1057976" cy="1057976"/>
          </a:xfrm>
          <a:prstGeom prst="rect">
            <a:avLst/>
          </a:prstGeom>
        </p:spPr>
      </p:pic>
      <p:pic>
        <p:nvPicPr>
          <p:cNvPr id="13314" name="Picture 2" descr="C:\Users\rdharr4\AppData\Local\Temp\SNAGHTML167b1663.PNG">
            <a:extLst>
              <a:ext uri="{FF2B5EF4-FFF2-40B4-BE49-F238E27FC236}">
                <a16:creationId xmlns:a16="http://schemas.microsoft.com/office/drawing/2014/main" id="{8A899C52-B480-41A2-B209-CBE17ADFAA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1" y="957943"/>
            <a:ext cx="8506375" cy="3643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6704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4943"/>
            <a:ext cx="8229600" cy="683305"/>
          </a:xfrm>
        </p:spPr>
        <p:txBody>
          <a:bodyPr>
            <a:noAutofit/>
          </a:bodyPr>
          <a:lstStyle/>
          <a:p>
            <a:r>
              <a:rPr lang="en-US" sz="2800" dirty="0"/>
              <a:t> Assignment Group Scorecard by CI</a:t>
            </a:r>
          </a:p>
        </p:txBody>
      </p:sp>
      <p:sp>
        <p:nvSpPr>
          <p:cNvPr id="4" name="Date Placeholder 3"/>
          <p:cNvSpPr>
            <a:spLocks noGrp="1"/>
          </p:cNvSpPr>
          <p:nvPr>
            <p:ph type="dt" sz="half" idx="4294967295"/>
          </p:nvPr>
        </p:nvSpPr>
        <p:spPr>
          <a:xfrm>
            <a:off x="457199" y="6270173"/>
            <a:ext cx="1095056" cy="362566"/>
          </a:xfrm>
        </p:spPr>
        <p:txBody>
          <a:bodyPr/>
          <a:lstStyle/>
          <a:p>
            <a:r>
              <a:rPr lang="en-US" dirty="0"/>
              <a:t> </a:t>
            </a:r>
          </a:p>
        </p:txBody>
      </p:sp>
      <p:sp>
        <p:nvSpPr>
          <p:cNvPr id="5" name="Slide Number Placeholder 4"/>
          <p:cNvSpPr>
            <a:spLocks noGrp="1"/>
          </p:cNvSpPr>
          <p:nvPr>
            <p:ph type="sldNum" sz="quarter" idx="12"/>
          </p:nvPr>
        </p:nvSpPr>
        <p:spPr/>
        <p:txBody>
          <a:bodyPr/>
          <a:lstStyle/>
          <a:p>
            <a:fld id="{D226B682-7383-1141-98A0-6DE68325F3E8}" type="slidenum">
              <a:rPr lang="en-US" smtClean="0"/>
              <a:t>25</a:t>
            </a:fld>
            <a:endParaRPr lang="en-US" dirty="0"/>
          </a:p>
        </p:txBody>
      </p:sp>
      <p:sp>
        <p:nvSpPr>
          <p:cNvPr id="10" name="Content Placeholder 9"/>
          <p:cNvSpPr>
            <a:spLocks noGrp="1"/>
          </p:cNvSpPr>
          <p:nvPr>
            <p:ph idx="1"/>
          </p:nvPr>
        </p:nvSpPr>
        <p:spPr/>
        <p:txBody>
          <a:bodyPr/>
          <a:lstStyle/>
          <a:p>
            <a:endParaRPr lang="en-US" dirty="0"/>
          </a:p>
          <a:p>
            <a:pPr marL="0" indent="0">
              <a:buNone/>
            </a:pPr>
            <a:endParaRPr lang="en-US" dirty="0"/>
          </a:p>
        </p:txBody>
      </p:sp>
      <p:pic>
        <p:nvPicPr>
          <p:cNvPr id="14338" name="Picture 2" descr="C:\Users\rdharr4\AppData\Local\Temp\SNAGHTML167c2b3a.PNG">
            <a:extLst>
              <a:ext uri="{FF2B5EF4-FFF2-40B4-BE49-F238E27FC236}">
                <a16:creationId xmlns:a16="http://schemas.microsoft.com/office/drawing/2014/main" id="{719A70FD-03C5-4604-BB71-7A2C987876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713" y="1271588"/>
            <a:ext cx="7648575" cy="4314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8066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853" y="190303"/>
            <a:ext cx="8229600" cy="683305"/>
          </a:xfrm>
        </p:spPr>
        <p:txBody>
          <a:bodyPr>
            <a:normAutofit/>
          </a:bodyPr>
          <a:lstStyle/>
          <a:p>
            <a:r>
              <a:rPr lang="en-US" dirty="0"/>
              <a:t>A few More Reports </a:t>
            </a:r>
          </a:p>
        </p:txBody>
      </p:sp>
      <p:sp>
        <p:nvSpPr>
          <p:cNvPr id="5" name="Slide Number Placeholder 4"/>
          <p:cNvSpPr>
            <a:spLocks noGrp="1"/>
          </p:cNvSpPr>
          <p:nvPr>
            <p:ph type="sldNum" sz="quarter" idx="12"/>
          </p:nvPr>
        </p:nvSpPr>
        <p:spPr/>
        <p:txBody>
          <a:bodyPr/>
          <a:lstStyle/>
          <a:p>
            <a:fld id="{D226B682-7383-1141-98A0-6DE68325F3E8}" type="slidenum">
              <a:rPr lang="en-US" smtClean="0"/>
              <a:t>26</a:t>
            </a:fld>
            <a:endParaRPr lang="en-US" dirty="0"/>
          </a:p>
        </p:txBody>
      </p:sp>
      <p:sp>
        <p:nvSpPr>
          <p:cNvPr id="6" name="Rectangle 5"/>
          <p:cNvSpPr/>
          <p:nvPr/>
        </p:nvSpPr>
        <p:spPr>
          <a:xfrm>
            <a:off x="457201" y="789272"/>
            <a:ext cx="7964904" cy="369332"/>
          </a:xfrm>
          <a:prstGeom prst="rect">
            <a:avLst/>
          </a:prstGeom>
        </p:spPr>
        <p:txBody>
          <a:bodyPr wrap="square">
            <a:spAutoFit/>
          </a:bodyPr>
          <a:lstStyle/>
          <a:p>
            <a:r>
              <a:rPr lang="en-US" dirty="0"/>
              <a:t> </a:t>
            </a:r>
          </a:p>
        </p:txBody>
      </p:sp>
      <p:graphicFrame>
        <p:nvGraphicFramePr>
          <p:cNvPr id="8" name="Table 7"/>
          <p:cNvGraphicFramePr>
            <a:graphicFrameLocks noGrp="1"/>
          </p:cNvGraphicFramePr>
          <p:nvPr>
            <p:extLst>
              <p:ext uri="{D42A27DB-BD31-4B8C-83A1-F6EECF244321}">
                <p14:modId xmlns:p14="http://schemas.microsoft.com/office/powerpoint/2010/main" val="574625037"/>
              </p:ext>
            </p:extLst>
          </p:nvPr>
        </p:nvGraphicFramePr>
        <p:xfrm>
          <a:off x="457202" y="1351279"/>
          <a:ext cx="8229600" cy="2887369"/>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20000"/>
                    </a:ext>
                  </a:extLst>
                </a:gridCol>
              </a:tblGrid>
              <a:tr h="403183">
                <a:tc>
                  <a:txBody>
                    <a:bodyPr/>
                    <a:lstStyle/>
                    <a:p>
                      <a:r>
                        <a:rPr lang="en-US" dirty="0"/>
                        <a:t> </a:t>
                      </a:r>
                    </a:p>
                  </a:txBody>
                  <a:tcPr/>
                </a:tc>
                <a:extLst>
                  <a:ext uri="{0D108BD9-81ED-4DB2-BD59-A6C34878D82A}">
                    <a16:rowId xmlns:a16="http://schemas.microsoft.com/office/drawing/2014/main" val="10000"/>
                  </a:ext>
                </a:extLst>
              </a:tr>
              <a:tr h="57741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i="0" u="none" strike="noStrike" kern="1200" dirty="0">
                          <a:solidFill>
                            <a:schemeClr val="accent1">
                              <a:lumMod val="60000"/>
                              <a:lumOff val="40000"/>
                            </a:schemeClr>
                          </a:solidFill>
                          <a:effectLst/>
                          <a:latin typeface="+mn-lt"/>
                          <a:ea typeface="+mn-ea"/>
                          <a:cs typeface="+mn-cs"/>
                        </a:rPr>
                        <a:t> </a:t>
                      </a:r>
                      <a:r>
                        <a:rPr lang="en-US" sz="1800" b="1" i="0" u="sng" kern="1200" dirty="0">
                          <a:solidFill>
                            <a:schemeClr val="accent1">
                              <a:lumMod val="60000"/>
                              <a:lumOff val="40000"/>
                            </a:schemeClr>
                          </a:solidFill>
                          <a:effectLst/>
                          <a:latin typeface="+mn-lt"/>
                          <a:ea typeface="+mn-ea"/>
                          <a:cs typeface="+mn-cs"/>
                          <a:hlinkClick r:id="rId2" tooltip="List"/>
                        </a:rPr>
                        <a:t>Assessments: All Assessment Answers (Raw Data)</a:t>
                      </a:r>
                      <a:endParaRPr lang="en-US" b="1" dirty="0">
                        <a:solidFill>
                          <a:schemeClr val="accent1">
                            <a:lumMod val="60000"/>
                            <a:lumOff val="40000"/>
                          </a:schemeClr>
                        </a:solidFill>
                      </a:endParaRPr>
                    </a:p>
                    <a:p>
                      <a:endParaRPr lang="en-US" b="1" dirty="0">
                        <a:solidFill>
                          <a:schemeClr val="accent1">
                            <a:lumMod val="60000"/>
                            <a:lumOff val="40000"/>
                          </a:schemeClr>
                        </a:solidFill>
                      </a:endParaRPr>
                    </a:p>
                  </a:txBody>
                  <a:tcPr/>
                </a:tc>
                <a:extLst>
                  <a:ext uri="{0D108BD9-81ED-4DB2-BD59-A6C34878D82A}">
                    <a16:rowId xmlns:a16="http://schemas.microsoft.com/office/drawing/2014/main" val="10001"/>
                  </a:ext>
                </a:extLst>
              </a:tr>
              <a:tr h="397660">
                <a:tc>
                  <a:txBody>
                    <a:bodyPr/>
                    <a:lstStyle/>
                    <a:p>
                      <a:r>
                        <a:rPr lang="en-US" sz="1800" b="1" i="0" u="sng" kern="1200" dirty="0">
                          <a:solidFill>
                            <a:schemeClr val="accent1">
                              <a:lumMod val="60000"/>
                              <a:lumOff val="40000"/>
                            </a:schemeClr>
                          </a:solidFill>
                          <a:effectLst/>
                          <a:latin typeface="+mn-lt"/>
                          <a:ea typeface="+mn-ea"/>
                          <a:cs typeface="+mn-cs"/>
                        </a:rPr>
                        <a:t> </a:t>
                      </a:r>
                      <a:endParaRPr lang="en-US" b="1" dirty="0">
                        <a:solidFill>
                          <a:schemeClr val="accent1">
                            <a:lumMod val="60000"/>
                            <a:lumOff val="40000"/>
                          </a:schemeClr>
                        </a:solidFill>
                      </a:endParaRPr>
                    </a:p>
                  </a:txBody>
                  <a:tcPr/>
                </a:tc>
                <a:extLst>
                  <a:ext uri="{0D108BD9-81ED-4DB2-BD59-A6C34878D82A}">
                    <a16:rowId xmlns:a16="http://schemas.microsoft.com/office/drawing/2014/main" val="10002"/>
                  </a:ext>
                </a:extLst>
              </a:tr>
              <a:tr h="57741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i="0" u="sng" kern="1200" dirty="0">
                          <a:solidFill>
                            <a:schemeClr val="accent1">
                              <a:lumMod val="60000"/>
                              <a:lumOff val="40000"/>
                            </a:schemeClr>
                          </a:solidFill>
                          <a:effectLst/>
                          <a:latin typeface="+mn-lt"/>
                          <a:ea typeface="+mn-ea"/>
                          <a:cs typeface="+mn-cs"/>
                          <a:hlinkClick r:id="rId3" tooltip="List"/>
                        </a:rPr>
                        <a:t>Assessments: Individual Ticket Assessment Results</a:t>
                      </a:r>
                      <a:endParaRPr lang="en-US" b="1" dirty="0">
                        <a:solidFill>
                          <a:schemeClr val="accent1">
                            <a:lumMod val="60000"/>
                            <a:lumOff val="40000"/>
                          </a:schemeClr>
                        </a:solidFill>
                      </a:endParaRPr>
                    </a:p>
                    <a:p>
                      <a:endParaRPr lang="en-US" b="1" dirty="0">
                        <a:solidFill>
                          <a:schemeClr val="accent1">
                            <a:lumMod val="60000"/>
                            <a:lumOff val="40000"/>
                          </a:schemeClr>
                        </a:solidFill>
                      </a:endParaRPr>
                    </a:p>
                  </a:txBody>
                  <a:tcPr/>
                </a:tc>
                <a:extLst>
                  <a:ext uri="{0D108BD9-81ED-4DB2-BD59-A6C34878D82A}">
                    <a16:rowId xmlns:a16="http://schemas.microsoft.com/office/drawing/2014/main" val="10003"/>
                  </a:ext>
                </a:extLst>
              </a:tr>
              <a:tr h="403183">
                <a:tc>
                  <a:txBody>
                    <a:bodyPr/>
                    <a:lstStyle/>
                    <a:p>
                      <a:endParaRPr lang="en-US" dirty="0"/>
                    </a:p>
                  </a:txBody>
                  <a:tcPr/>
                </a:tc>
                <a:extLst>
                  <a:ext uri="{0D108BD9-81ED-4DB2-BD59-A6C34878D82A}">
                    <a16:rowId xmlns:a16="http://schemas.microsoft.com/office/drawing/2014/main" val="10004"/>
                  </a:ext>
                </a:extLst>
              </a:tr>
              <a:tr h="403183">
                <a:tc>
                  <a:txBody>
                    <a:bodyPr/>
                    <a:lstStyle/>
                    <a:p>
                      <a:r>
                        <a:rPr lang="en-US" sz="1800" b="0" i="0" u="none" strike="noStrike" kern="1200" dirty="0">
                          <a:solidFill>
                            <a:schemeClr val="dk1"/>
                          </a:solidFill>
                          <a:effectLst/>
                          <a:latin typeface="+mn-lt"/>
                          <a:ea typeface="+mn-ea"/>
                          <a:cs typeface="+mn-cs"/>
                        </a:rPr>
                        <a:t> </a:t>
                      </a:r>
                      <a:r>
                        <a:rPr lang="en-US" sz="1800" b="0" i="0" u="sng" kern="1200" dirty="0">
                          <a:solidFill>
                            <a:schemeClr val="dk1"/>
                          </a:solidFill>
                          <a:effectLst/>
                          <a:latin typeface="+mn-lt"/>
                          <a:ea typeface="+mn-ea"/>
                          <a:cs typeface="+mn-cs"/>
                        </a:rPr>
                        <a:t> </a:t>
                      </a:r>
                      <a:endParaRPr lang="en-US"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2434962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Individual Ticket Report     </a:t>
            </a:r>
          </a:p>
        </p:txBody>
      </p:sp>
      <p:sp>
        <p:nvSpPr>
          <p:cNvPr id="4" name="Slide Number Placeholder 3"/>
          <p:cNvSpPr>
            <a:spLocks noGrp="1"/>
          </p:cNvSpPr>
          <p:nvPr>
            <p:ph type="sldNum" sz="quarter" idx="12"/>
          </p:nvPr>
        </p:nvSpPr>
        <p:spPr/>
        <p:txBody>
          <a:bodyPr/>
          <a:lstStyle/>
          <a:p>
            <a:fld id="{D226B682-7383-1141-98A0-6DE68325F3E8}" type="slidenum">
              <a:rPr lang="en-US" smtClean="0"/>
              <a:t>27</a:t>
            </a:fld>
            <a:endParaRPr lang="en-US" dirty="0"/>
          </a:p>
        </p:txBody>
      </p:sp>
      <p:pic>
        <p:nvPicPr>
          <p:cNvPr id="7" name="Content Placeholder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0852" y="4997302"/>
            <a:ext cx="1057976" cy="1057976"/>
          </a:xfrm>
          <a:prstGeom prst="rect">
            <a:avLst/>
          </a:prstGeom>
        </p:spPr>
      </p:pic>
      <p:pic>
        <p:nvPicPr>
          <p:cNvPr id="15362" name="Picture 2" descr="C:\Users\rdharr4\AppData\Local\Temp\SNAGHTML167fbd2c.PNG">
            <a:extLst>
              <a:ext uri="{FF2B5EF4-FFF2-40B4-BE49-F238E27FC236}">
                <a16:creationId xmlns:a16="http://schemas.microsoft.com/office/drawing/2014/main" id="{2CF8F1BB-FCCB-4050-AA40-D1588C95B92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35280" y="957943"/>
            <a:ext cx="7215572" cy="4884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19296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Scorecard Averages</a:t>
            </a:r>
          </a:p>
        </p:txBody>
      </p:sp>
      <p:pic>
        <p:nvPicPr>
          <p:cNvPr id="5" name="Content Placeholder 4"/>
          <p:cNvPicPr>
            <a:picLocks noGrp="1" noChangeAspect="1"/>
          </p:cNvPicPr>
          <p:nvPr>
            <p:ph idx="1"/>
          </p:nvPr>
        </p:nvPicPr>
        <p:blipFill>
          <a:blip r:embed="rId2"/>
          <a:stretch>
            <a:fillRect/>
          </a:stretch>
        </p:blipFill>
        <p:spPr>
          <a:xfrm>
            <a:off x="370572" y="1359190"/>
            <a:ext cx="8229600" cy="3241685"/>
          </a:xfrm>
          <a:prstGeom prst="rect">
            <a:avLst/>
          </a:prstGeom>
        </p:spPr>
      </p:pic>
      <p:sp>
        <p:nvSpPr>
          <p:cNvPr id="4" name="Slide Number Placeholder 3"/>
          <p:cNvSpPr>
            <a:spLocks noGrp="1"/>
          </p:cNvSpPr>
          <p:nvPr>
            <p:ph type="sldNum" sz="quarter" idx="12"/>
          </p:nvPr>
        </p:nvSpPr>
        <p:spPr/>
        <p:txBody>
          <a:bodyPr/>
          <a:lstStyle/>
          <a:p>
            <a:fld id="{D226B682-7383-1141-98A0-6DE68325F3E8}" type="slidenum">
              <a:rPr lang="en-US" smtClean="0"/>
              <a:t>28</a:t>
            </a:fld>
            <a:endParaRPr lang="en-US" dirty="0"/>
          </a:p>
        </p:txBody>
      </p:sp>
    </p:spTree>
    <p:extLst>
      <p:ext uri="{BB962C8B-B14F-4D97-AF65-F5344CB8AC3E}">
        <p14:creationId xmlns:p14="http://schemas.microsoft.com/office/powerpoint/2010/main" val="1086964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542" y="215855"/>
            <a:ext cx="8229600" cy="683305"/>
          </a:xfrm>
        </p:spPr>
        <p:txBody>
          <a:bodyPr>
            <a:normAutofit/>
          </a:bodyPr>
          <a:lstStyle/>
          <a:p>
            <a:pPr algn="ctr"/>
            <a:r>
              <a:rPr lang="en-US" dirty="0"/>
              <a:t>Influencing Factors</a:t>
            </a:r>
            <a:endParaRPr lang="en-US" dirty="0">
              <a:hlinkClick r:id="rId3"/>
            </a:endParaRPr>
          </a:p>
        </p:txBody>
      </p:sp>
      <p:sp>
        <p:nvSpPr>
          <p:cNvPr id="3" name="Content Placeholder 2"/>
          <p:cNvSpPr>
            <a:spLocks noGrp="1"/>
          </p:cNvSpPr>
          <p:nvPr>
            <p:ph idx="1"/>
          </p:nvPr>
        </p:nvSpPr>
        <p:spPr>
          <a:xfrm>
            <a:off x="663388" y="1407459"/>
            <a:ext cx="8023412" cy="4718704"/>
          </a:xfrm>
        </p:spPr>
        <p:txBody>
          <a:bodyPr/>
          <a:lstStyle/>
          <a:p>
            <a:endParaRPr lang="en-US" dirty="0"/>
          </a:p>
          <a:p>
            <a:endParaRPr lang="en-US" dirty="0"/>
          </a:p>
        </p:txBody>
      </p:sp>
      <p:sp>
        <p:nvSpPr>
          <p:cNvPr id="4" name="Slide Number Placeholder 3"/>
          <p:cNvSpPr>
            <a:spLocks noGrp="1"/>
          </p:cNvSpPr>
          <p:nvPr>
            <p:ph type="sldNum" sz="quarter" idx="12"/>
          </p:nvPr>
        </p:nvSpPr>
        <p:spPr/>
        <p:txBody>
          <a:bodyPr/>
          <a:lstStyle/>
          <a:p>
            <a:fld id="{D226B682-7383-1141-98A0-6DE68325F3E8}" type="slidenum">
              <a:rPr lang="en-US" smtClean="0"/>
              <a:t>29</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938948965"/>
              </p:ext>
            </p:extLst>
          </p:nvPr>
        </p:nvGraphicFramePr>
        <p:xfrm>
          <a:off x="426720" y="975360"/>
          <a:ext cx="8305421" cy="5050974"/>
        </p:xfrm>
        <a:graphic>
          <a:graphicData uri="http://schemas.openxmlformats.org/drawingml/2006/table">
            <a:tbl>
              <a:tblPr firstRow="1" bandRow="1">
                <a:tableStyleId>{5C22544A-7EE6-4342-B048-85BDC9FD1C3A}</a:tableStyleId>
              </a:tblPr>
              <a:tblGrid>
                <a:gridCol w="8305421">
                  <a:extLst>
                    <a:ext uri="{9D8B030D-6E8A-4147-A177-3AD203B41FA5}">
                      <a16:colId xmlns:a16="http://schemas.microsoft.com/office/drawing/2014/main" val="20000"/>
                    </a:ext>
                  </a:extLst>
                </a:gridCol>
              </a:tblGrid>
              <a:tr h="453170">
                <a:tc>
                  <a:txBody>
                    <a:bodyPr/>
                    <a:lstStyle/>
                    <a:p>
                      <a:endParaRPr lang="en-US" dirty="0"/>
                    </a:p>
                  </a:txBody>
                  <a:tcPr/>
                </a:tc>
                <a:extLst>
                  <a:ext uri="{0D108BD9-81ED-4DB2-BD59-A6C34878D82A}">
                    <a16:rowId xmlns:a16="http://schemas.microsoft.com/office/drawing/2014/main" val="10000"/>
                  </a:ext>
                </a:extLst>
              </a:tr>
              <a:tr h="68276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kern="1200" dirty="0">
                          <a:solidFill>
                            <a:srgbClr val="002878"/>
                          </a:solidFill>
                          <a:latin typeface="+mn-lt"/>
                          <a:ea typeface="+mn-ea"/>
                          <a:cs typeface="+mn-cs"/>
                        </a:rPr>
                        <a:t>Scorecards will average</a:t>
                      </a:r>
                      <a:r>
                        <a:rPr lang="en-US" sz="1600" kern="1200" baseline="0" dirty="0">
                          <a:solidFill>
                            <a:srgbClr val="002878"/>
                          </a:solidFill>
                          <a:latin typeface="+mn-lt"/>
                          <a:ea typeface="+mn-ea"/>
                          <a:cs typeface="+mn-cs"/>
                        </a:rPr>
                        <a:t> the rating on the scored questions</a:t>
                      </a:r>
                      <a:endParaRPr lang="en-US" sz="1600" kern="1200" dirty="0">
                        <a:solidFill>
                          <a:srgbClr val="002878"/>
                        </a:solidFill>
                        <a:latin typeface="+mn-lt"/>
                        <a:ea typeface="+mn-ea"/>
                        <a:cs typeface="+mn-cs"/>
                      </a:endParaRPr>
                    </a:p>
                  </a:txBody>
                  <a:tcPr/>
                </a:tc>
                <a:extLst>
                  <a:ext uri="{0D108BD9-81ED-4DB2-BD59-A6C34878D82A}">
                    <a16:rowId xmlns:a16="http://schemas.microsoft.com/office/drawing/2014/main" val="10001"/>
                  </a:ext>
                </a:extLst>
              </a:tr>
              <a:tr h="33987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kern="1200" dirty="0">
                        <a:solidFill>
                          <a:srgbClr val="002878"/>
                        </a:solidFill>
                        <a:latin typeface="+mn-lt"/>
                        <a:ea typeface="+mn-ea"/>
                        <a:cs typeface="+mn-cs"/>
                      </a:endParaRPr>
                    </a:p>
                  </a:txBody>
                  <a:tcPr/>
                </a:tc>
                <a:extLst>
                  <a:ext uri="{0D108BD9-81ED-4DB2-BD59-A6C34878D82A}">
                    <a16:rowId xmlns:a16="http://schemas.microsoft.com/office/drawing/2014/main" val="10002"/>
                  </a:ext>
                </a:extLst>
              </a:tr>
              <a:tr h="56590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kern="1200" dirty="0">
                          <a:solidFill>
                            <a:srgbClr val="002878"/>
                          </a:solidFill>
                          <a:latin typeface="+mn-lt"/>
                          <a:ea typeface="+mn-ea"/>
                          <a:cs typeface="+mn-cs"/>
                        </a:rPr>
                        <a:t>Reports with assessment scoring averages are based on individual questions  </a:t>
                      </a:r>
                    </a:p>
                  </a:txBody>
                  <a:tcPr/>
                </a:tc>
                <a:extLst>
                  <a:ext uri="{0D108BD9-81ED-4DB2-BD59-A6C34878D82A}">
                    <a16:rowId xmlns:a16="http://schemas.microsoft.com/office/drawing/2014/main" val="10003"/>
                  </a:ext>
                </a:extLst>
              </a:tr>
              <a:tr h="339878">
                <a:tc>
                  <a:txBody>
                    <a:bodyPr/>
                    <a:lstStyle/>
                    <a:p>
                      <a:endParaRPr lang="en-US" sz="1600" kern="1200" dirty="0">
                        <a:solidFill>
                          <a:srgbClr val="002878"/>
                        </a:solidFill>
                        <a:latin typeface="+mn-lt"/>
                        <a:ea typeface="+mn-ea"/>
                        <a:cs typeface="+mn-cs"/>
                      </a:endParaRPr>
                    </a:p>
                  </a:txBody>
                  <a:tcPr anchor="ctr"/>
                </a:tc>
                <a:extLst>
                  <a:ext uri="{0D108BD9-81ED-4DB2-BD59-A6C34878D82A}">
                    <a16:rowId xmlns:a16="http://schemas.microsoft.com/office/drawing/2014/main" val="10004"/>
                  </a:ext>
                </a:extLst>
              </a:tr>
              <a:tr h="1058000">
                <a:tc>
                  <a:txBody>
                    <a:bodyPr/>
                    <a:lstStyle/>
                    <a:p>
                      <a:pPr lvl="0"/>
                      <a:r>
                        <a:rPr lang="en-US" sz="1600" kern="1200" dirty="0">
                          <a:solidFill>
                            <a:srgbClr val="002878"/>
                          </a:solidFill>
                          <a:latin typeface="+mn-lt"/>
                          <a:ea typeface="+mn-ea"/>
                          <a:cs typeface="+mn-cs"/>
                        </a:rPr>
                        <a:t>5 answer has a rating value ranging from (1 to 5)</a:t>
                      </a:r>
                    </a:p>
                    <a:p>
                      <a:pPr marL="0" lvl="0" indent="0">
                        <a:buFont typeface="Arial" charset="0"/>
                        <a:buNone/>
                      </a:pPr>
                      <a:r>
                        <a:rPr lang="en-US" sz="1600" kern="1200" dirty="0">
                          <a:solidFill>
                            <a:srgbClr val="002878"/>
                          </a:solidFill>
                          <a:latin typeface="+mn-lt"/>
                          <a:ea typeface="+mn-ea"/>
                          <a:cs typeface="+mn-cs"/>
                        </a:rPr>
                        <a:t>          (Very Poor=1  and Excellent=5)  </a:t>
                      </a:r>
                    </a:p>
                    <a:p>
                      <a:r>
                        <a:rPr lang="en-US" sz="1600" kern="1200" dirty="0">
                          <a:solidFill>
                            <a:srgbClr val="002878"/>
                          </a:solidFill>
                          <a:latin typeface="+mn-lt"/>
                          <a:ea typeface="+mn-ea"/>
                          <a:cs typeface="+mn-cs"/>
                        </a:rPr>
                        <a:t>1 answer</a:t>
                      </a:r>
                      <a:r>
                        <a:rPr lang="en-US" sz="1600" kern="1200" baseline="0" dirty="0">
                          <a:solidFill>
                            <a:srgbClr val="002878"/>
                          </a:solidFill>
                          <a:latin typeface="+mn-lt"/>
                          <a:ea typeface="+mn-ea"/>
                          <a:cs typeface="+mn-cs"/>
                        </a:rPr>
                        <a:t> has a rating value ranging from (1 to 5 )  </a:t>
                      </a:r>
                    </a:p>
                    <a:p>
                      <a:r>
                        <a:rPr lang="en-US" sz="1600" kern="1200" baseline="0" dirty="0">
                          <a:solidFill>
                            <a:srgbClr val="002878"/>
                          </a:solidFill>
                          <a:latin typeface="+mn-lt"/>
                          <a:ea typeface="+mn-ea"/>
                          <a:cs typeface="+mn-cs"/>
                        </a:rPr>
                        <a:t> (Definitely would not recommend =1   and  Would definitely  recommend=5)</a:t>
                      </a:r>
                    </a:p>
                    <a:p>
                      <a:endParaRPr lang="en-US" sz="1600" kern="1200" dirty="0">
                        <a:solidFill>
                          <a:srgbClr val="002878"/>
                        </a:solidFill>
                        <a:latin typeface="+mn-lt"/>
                        <a:ea typeface="+mn-ea"/>
                        <a:cs typeface="+mn-cs"/>
                      </a:endParaRPr>
                    </a:p>
                  </a:txBody>
                  <a:tcPr anchor="ctr"/>
                </a:tc>
                <a:extLst>
                  <a:ext uri="{0D108BD9-81ED-4DB2-BD59-A6C34878D82A}">
                    <a16:rowId xmlns:a16="http://schemas.microsoft.com/office/drawing/2014/main" val="10005"/>
                  </a:ext>
                </a:extLst>
              </a:tr>
              <a:tr h="393988">
                <a:tc>
                  <a:txBody>
                    <a:bodyPr/>
                    <a:lstStyle/>
                    <a:p>
                      <a:endParaRPr lang="en-US" sz="1600" kern="1200" dirty="0">
                        <a:solidFill>
                          <a:srgbClr val="002878"/>
                        </a:solidFill>
                        <a:latin typeface="+mn-lt"/>
                        <a:ea typeface="+mn-ea"/>
                        <a:cs typeface="+mn-cs"/>
                      </a:endParaRPr>
                    </a:p>
                  </a:txBody>
                  <a:tcPr anchor="ctr"/>
                </a:tc>
                <a:extLst>
                  <a:ext uri="{0D108BD9-81ED-4DB2-BD59-A6C34878D82A}">
                    <a16:rowId xmlns:a16="http://schemas.microsoft.com/office/drawing/2014/main" val="10006"/>
                  </a:ext>
                </a:extLst>
              </a:tr>
              <a:tr h="56646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kern="1200" dirty="0">
                          <a:solidFill>
                            <a:srgbClr val="002878"/>
                          </a:solidFill>
                          <a:latin typeface="+mn-lt"/>
                          <a:ea typeface="+mn-ea"/>
                          <a:cs typeface="+mn-cs"/>
                        </a:rPr>
                        <a:t>All of the questions are optional </a:t>
                      </a:r>
                    </a:p>
                    <a:p>
                      <a:endParaRPr lang="en-US" sz="1600" kern="1200" dirty="0">
                        <a:solidFill>
                          <a:srgbClr val="002878"/>
                        </a:solidFill>
                        <a:latin typeface="+mn-lt"/>
                        <a:ea typeface="+mn-ea"/>
                        <a:cs typeface="+mn-cs"/>
                      </a:endParaRPr>
                    </a:p>
                  </a:txBody>
                  <a:tcPr anchor="ctr"/>
                </a:tc>
                <a:extLst>
                  <a:ext uri="{0D108BD9-81ED-4DB2-BD59-A6C34878D82A}">
                    <a16:rowId xmlns:a16="http://schemas.microsoft.com/office/drawing/2014/main" val="10007"/>
                  </a:ext>
                </a:extLst>
              </a:tr>
              <a:tr h="385626">
                <a:tc>
                  <a:txBody>
                    <a:bodyPr/>
                    <a:lstStyle/>
                    <a:p>
                      <a:endParaRPr lang="en-US" dirty="0"/>
                    </a:p>
                  </a:txBody>
                  <a:tcPr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247411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Why is it Important to Gather Feedback  </a:t>
            </a:r>
          </a:p>
        </p:txBody>
      </p:sp>
      <p:sp>
        <p:nvSpPr>
          <p:cNvPr id="4" name="Slide Number Placeholder 3"/>
          <p:cNvSpPr>
            <a:spLocks noGrp="1"/>
          </p:cNvSpPr>
          <p:nvPr>
            <p:ph type="sldNum" sz="quarter" idx="12"/>
          </p:nvPr>
        </p:nvSpPr>
        <p:spPr/>
        <p:txBody>
          <a:bodyPr/>
          <a:lstStyle/>
          <a:p>
            <a:fld id="{D226B682-7383-1141-98A0-6DE68325F3E8}" type="slidenum">
              <a:rPr lang="en-US" smtClean="0"/>
              <a:t>3</a:t>
            </a:fld>
            <a:endParaRPr lang="en-US" dirty="0"/>
          </a:p>
        </p:txBody>
      </p:sp>
      <p:pic>
        <p:nvPicPr>
          <p:cNvPr id="3074" name="Picture 2" descr="C:\Users\rdharr4\AppData\Local\Temp\SNAGHTML160fb0fa.PNG">
            <a:extLst>
              <a:ext uri="{FF2B5EF4-FFF2-40B4-BE49-F238E27FC236}">
                <a16:creationId xmlns:a16="http://schemas.microsoft.com/office/drawing/2014/main" id="{8D06EABF-0BA3-4956-9154-2088942853B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66800" y="1144308"/>
            <a:ext cx="6522719" cy="4616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02006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542" y="215855"/>
            <a:ext cx="8229600" cy="683305"/>
          </a:xfrm>
        </p:spPr>
        <p:txBody>
          <a:bodyPr>
            <a:normAutofit/>
          </a:bodyPr>
          <a:lstStyle/>
          <a:p>
            <a:pPr algn="ctr"/>
            <a:r>
              <a:rPr lang="en-US" dirty="0"/>
              <a:t>Scorecard 101   </a:t>
            </a:r>
            <a:endParaRPr lang="en-US" dirty="0">
              <a:hlinkClick r:id="rId2"/>
            </a:endParaRPr>
          </a:p>
        </p:txBody>
      </p:sp>
      <p:sp>
        <p:nvSpPr>
          <p:cNvPr id="3" name="Content Placeholder 2"/>
          <p:cNvSpPr>
            <a:spLocks noGrp="1"/>
          </p:cNvSpPr>
          <p:nvPr>
            <p:ph idx="1"/>
          </p:nvPr>
        </p:nvSpPr>
        <p:spPr>
          <a:xfrm>
            <a:off x="663388" y="1407459"/>
            <a:ext cx="8023412" cy="4718704"/>
          </a:xfrm>
        </p:spPr>
        <p:txBody>
          <a:bodyPr/>
          <a:lstStyle/>
          <a:p>
            <a:endParaRPr lang="en-US" dirty="0"/>
          </a:p>
          <a:p>
            <a:endParaRPr lang="en-US" dirty="0"/>
          </a:p>
        </p:txBody>
      </p:sp>
      <p:sp>
        <p:nvSpPr>
          <p:cNvPr id="4" name="Slide Number Placeholder 3"/>
          <p:cNvSpPr>
            <a:spLocks noGrp="1"/>
          </p:cNvSpPr>
          <p:nvPr>
            <p:ph type="sldNum" sz="quarter" idx="12"/>
          </p:nvPr>
        </p:nvSpPr>
        <p:spPr/>
        <p:txBody>
          <a:bodyPr/>
          <a:lstStyle/>
          <a:p>
            <a:fld id="{D226B682-7383-1141-98A0-6DE68325F3E8}" type="slidenum">
              <a:rPr lang="en-US" smtClean="0"/>
              <a:t>30</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752386314"/>
              </p:ext>
            </p:extLst>
          </p:nvPr>
        </p:nvGraphicFramePr>
        <p:xfrm>
          <a:off x="502542" y="998273"/>
          <a:ext cx="8102978" cy="4359174"/>
        </p:xfrm>
        <a:graphic>
          <a:graphicData uri="http://schemas.openxmlformats.org/drawingml/2006/table">
            <a:tbl>
              <a:tblPr firstRow="1" bandRow="1">
                <a:tableStyleId>{5C22544A-7EE6-4342-B048-85BDC9FD1C3A}</a:tableStyleId>
              </a:tblPr>
              <a:tblGrid>
                <a:gridCol w="8102978">
                  <a:extLst>
                    <a:ext uri="{9D8B030D-6E8A-4147-A177-3AD203B41FA5}">
                      <a16:colId xmlns:a16="http://schemas.microsoft.com/office/drawing/2014/main" val="20000"/>
                    </a:ext>
                  </a:extLst>
                </a:gridCol>
              </a:tblGrid>
              <a:tr h="343136">
                <a:tc>
                  <a:txBody>
                    <a:bodyPr/>
                    <a:lstStyle/>
                    <a:p>
                      <a:endParaRPr lang="en-US" dirty="0"/>
                    </a:p>
                  </a:txBody>
                  <a:tcPr/>
                </a:tc>
                <a:extLst>
                  <a:ext uri="{0D108BD9-81ED-4DB2-BD59-A6C34878D82A}">
                    <a16:rowId xmlns:a16="http://schemas.microsoft.com/office/drawing/2014/main" val="10000"/>
                  </a:ext>
                </a:extLst>
              </a:tr>
              <a:tr h="56913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rgbClr val="002878"/>
                          </a:solidFill>
                          <a:latin typeface="+mn-lt"/>
                          <a:ea typeface="+mn-ea"/>
                          <a:cs typeface="+mn-cs"/>
                        </a:rPr>
                        <a:t>If there are two</a:t>
                      </a:r>
                      <a:r>
                        <a:rPr lang="en-US" sz="1800" kern="1200" baseline="0" dirty="0">
                          <a:solidFill>
                            <a:srgbClr val="002878"/>
                          </a:solidFill>
                          <a:latin typeface="+mn-lt"/>
                          <a:ea typeface="+mn-ea"/>
                          <a:cs typeface="+mn-cs"/>
                        </a:rPr>
                        <a:t> </a:t>
                      </a:r>
                      <a:r>
                        <a:rPr lang="en-US" sz="1800" kern="1200" dirty="0">
                          <a:solidFill>
                            <a:srgbClr val="002878"/>
                          </a:solidFill>
                          <a:latin typeface="+mn-lt"/>
                          <a:ea typeface="+mn-ea"/>
                          <a:cs typeface="+mn-cs"/>
                        </a:rPr>
                        <a:t>questions scored on</a:t>
                      </a:r>
                      <a:r>
                        <a:rPr lang="en-US" sz="1800" kern="1200" baseline="0" dirty="0">
                          <a:solidFill>
                            <a:srgbClr val="002878"/>
                          </a:solidFill>
                          <a:latin typeface="+mn-lt"/>
                          <a:ea typeface="+mn-ea"/>
                          <a:cs typeface="+mn-cs"/>
                        </a:rPr>
                        <a:t> two</a:t>
                      </a:r>
                      <a:r>
                        <a:rPr lang="en-US" sz="1800" kern="1200" dirty="0">
                          <a:solidFill>
                            <a:srgbClr val="002878"/>
                          </a:solidFill>
                          <a:latin typeface="+mn-lt"/>
                          <a:ea typeface="+mn-ea"/>
                          <a:cs typeface="+mn-cs"/>
                        </a:rPr>
                        <a:t> surveys for an Analyst   </a:t>
                      </a:r>
                    </a:p>
                  </a:txBody>
                  <a:tcPr/>
                </a:tc>
                <a:extLst>
                  <a:ext uri="{0D108BD9-81ED-4DB2-BD59-A6C34878D82A}">
                    <a16:rowId xmlns:a16="http://schemas.microsoft.com/office/drawing/2014/main" val="10001"/>
                  </a:ext>
                </a:extLst>
              </a:tr>
              <a:tr h="32234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rgbClr val="002878"/>
                          </a:solidFill>
                          <a:latin typeface="+mn-lt"/>
                          <a:ea typeface="+mn-ea"/>
                          <a:cs typeface="+mn-cs"/>
                        </a:rPr>
                        <a:t> </a:t>
                      </a:r>
                    </a:p>
                    <a:p>
                      <a:pPr marL="0" lvl="0" algn="l" defTabSz="457200" rtl="0" eaLnBrk="1" latinLnBrk="0" hangingPunct="1"/>
                      <a:endParaRPr lang="en-US" sz="1800" kern="1200" dirty="0">
                        <a:solidFill>
                          <a:srgbClr val="002878"/>
                        </a:solidFill>
                        <a:latin typeface="+mn-lt"/>
                        <a:ea typeface="+mn-ea"/>
                        <a:cs typeface="+mn-cs"/>
                      </a:endParaRPr>
                    </a:p>
                  </a:txBody>
                  <a:tcPr anchor="ctr"/>
                </a:tc>
                <a:extLst>
                  <a:ext uri="{0D108BD9-81ED-4DB2-BD59-A6C34878D82A}">
                    <a16:rowId xmlns:a16="http://schemas.microsoft.com/office/drawing/2014/main" val="10002"/>
                  </a:ext>
                </a:extLst>
              </a:tr>
              <a:tr h="56913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rgbClr val="002878"/>
                          </a:solidFill>
                          <a:latin typeface="+mn-lt"/>
                          <a:ea typeface="+mn-ea"/>
                          <a:cs typeface="+mn-cs"/>
                        </a:rPr>
                        <a:t>The analyst</a:t>
                      </a:r>
                      <a:r>
                        <a:rPr lang="en-US" sz="1800" kern="1200" baseline="0" dirty="0">
                          <a:solidFill>
                            <a:srgbClr val="002878"/>
                          </a:solidFill>
                          <a:latin typeface="+mn-lt"/>
                          <a:ea typeface="+mn-ea"/>
                          <a:cs typeface="+mn-cs"/>
                        </a:rPr>
                        <a:t> score a (3) on both surveys</a:t>
                      </a:r>
                      <a:endParaRPr lang="en-US" sz="1800" kern="1200" dirty="0">
                        <a:solidFill>
                          <a:srgbClr val="002878"/>
                        </a:solidFill>
                        <a:latin typeface="+mn-lt"/>
                        <a:ea typeface="+mn-ea"/>
                        <a:cs typeface="+mn-cs"/>
                      </a:endParaRPr>
                    </a:p>
                  </a:txBody>
                  <a:tcPr/>
                </a:tc>
                <a:extLst>
                  <a:ext uri="{0D108BD9-81ED-4DB2-BD59-A6C34878D82A}">
                    <a16:rowId xmlns:a16="http://schemas.microsoft.com/office/drawing/2014/main" val="10003"/>
                  </a:ext>
                </a:extLst>
              </a:tr>
              <a:tr h="325222">
                <a:tc>
                  <a:txBody>
                    <a:bodyPr/>
                    <a:lstStyle/>
                    <a:p>
                      <a:pPr marL="0" lvl="0" algn="l" defTabSz="457200" rtl="0" eaLnBrk="1" latinLnBrk="0" hangingPunct="1"/>
                      <a:endParaRPr lang="en-US" sz="1800" kern="1200" dirty="0">
                        <a:solidFill>
                          <a:srgbClr val="002878"/>
                        </a:solidFill>
                        <a:latin typeface="+mn-lt"/>
                        <a:ea typeface="+mn-ea"/>
                        <a:cs typeface="+mn-cs"/>
                      </a:endParaRPr>
                    </a:p>
                  </a:txBody>
                  <a:tcPr anchor="ctr"/>
                </a:tc>
                <a:extLst>
                  <a:ext uri="{0D108BD9-81ED-4DB2-BD59-A6C34878D82A}">
                    <a16:rowId xmlns:a16="http://schemas.microsoft.com/office/drawing/2014/main" val="10004"/>
                  </a:ext>
                </a:extLst>
              </a:tr>
              <a:tr h="569138">
                <a:tc>
                  <a:txBody>
                    <a:bodyPr/>
                    <a:lstStyle/>
                    <a:p>
                      <a:pPr marL="0" lvl="0" algn="l" defTabSz="457200" rtl="0" eaLnBrk="1" latinLnBrk="0" hangingPunct="1"/>
                      <a:r>
                        <a:rPr lang="en-US" sz="1800" kern="1200" dirty="0">
                          <a:solidFill>
                            <a:srgbClr val="002878"/>
                          </a:solidFill>
                          <a:latin typeface="+mn-lt"/>
                          <a:ea typeface="+mn-ea"/>
                          <a:cs typeface="+mn-cs"/>
                        </a:rPr>
                        <a:t>What is this Analyst Average?</a:t>
                      </a:r>
                    </a:p>
                  </a:txBody>
                  <a:tcPr anchor="ctr"/>
                </a:tc>
                <a:extLst>
                  <a:ext uri="{0D108BD9-81ED-4DB2-BD59-A6C34878D82A}">
                    <a16:rowId xmlns:a16="http://schemas.microsoft.com/office/drawing/2014/main" val="10005"/>
                  </a:ext>
                </a:extLst>
              </a:tr>
              <a:tr h="325222">
                <a:tc>
                  <a:txBody>
                    <a:bodyPr/>
                    <a:lstStyle/>
                    <a:p>
                      <a:pPr marL="0" lvl="0" algn="l" defTabSz="457200" rtl="0" eaLnBrk="1" latinLnBrk="0" hangingPunct="1"/>
                      <a:endParaRPr lang="en-US" sz="1800" kern="1200" dirty="0">
                        <a:solidFill>
                          <a:srgbClr val="002878"/>
                        </a:solidFill>
                        <a:latin typeface="+mn-lt"/>
                        <a:ea typeface="+mn-ea"/>
                        <a:cs typeface="+mn-cs"/>
                      </a:endParaRPr>
                    </a:p>
                  </a:txBody>
                  <a:tcPr anchor="ctr"/>
                </a:tc>
                <a:extLst>
                  <a:ext uri="{0D108BD9-81ED-4DB2-BD59-A6C34878D82A}">
                    <a16:rowId xmlns:a16="http://schemas.microsoft.com/office/drawing/2014/main" val="10006"/>
                  </a:ext>
                </a:extLst>
              </a:tr>
              <a:tr h="34313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kern="1200" dirty="0">
                        <a:solidFill>
                          <a:srgbClr val="002878"/>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kern="1200" dirty="0">
                        <a:solidFill>
                          <a:srgbClr val="002878"/>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kern="1200" dirty="0">
                        <a:solidFill>
                          <a:srgbClr val="002878"/>
                        </a:solidFill>
                        <a:latin typeface="+mn-lt"/>
                        <a:ea typeface="+mn-ea"/>
                        <a:cs typeface="+mn-cs"/>
                      </a:endParaRPr>
                    </a:p>
                  </a:txBody>
                  <a:tcPr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2249471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542" y="215855"/>
            <a:ext cx="8229600" cy="683305"/>
          </a:xfrm>
        </p:spPr>
        <p:txBody>
          <a:bodyPr>
            <a:normAutofit/>
          </a:bodyPr>
          <a:lstStyle/>
          <a:p>
            <a:pPr algn="ctr"/>
            <a:r>
              <a:rPr lang="en-US" dirty="0"/>
              <a:t>Scorecard  101   </a:t>
            </a:r>
            <a:endParaRPr lang="en-US" dirty="0">
              <a:hlinkClick r:id="rId2"/>
            </a:endParaRPr>
          </a:p>
        </p:txBody>
      </p:sp>
      <p:sp>
        <p:nvSpPr>
          <p:cNvPr id="3" name="Content Placeholder 2"/>
          <p:cNvSpPr>
            <a:spLocks noGrp="1"/>
          </p:cNvSpPr>
          <p:nvPr>
            <p:ph idx="1"/>
          </p:nvPr>
        </p:nvSpPr>
        <p:spPr>
          <a:xfrm>
            <a:off x="663388" y="1407459"/>
            <a:ext cx="8023412" cy="4718704"/>
          </a:xfrm>
        </p:spPr>
        <p:txBody>
          <a:bodyPr/>
          <a:lstStyle/>
          <a:p>
            <a:endParaRPr lang="en-US" dirty="0"/>
          </a:p>
          <a:p>
            <a:endParaRPr lang="en-US" dirty="0"/>
          </a:p>
        </p:txBody>
      </p:sp>
      <p:sp>
        <p:nvSpPr>
          <p:cNvPr id="4" name="Slide Number Placeholder 3"/>
          <p:cNvSpPr>
            <a:spLocks noGrp="1"/>
          </p:cNvSpPr>
          <p:nvPr>
            <p:ph type="sldNum" sz="quarter" idx="12"/>
          </p:nvPr>
        </p:nvSpPr>
        <p:spPr/>
        <p:txBody>
          <a:bodyPr/>
          <a:lstStyle/>
          <a:p>
            <a:fld id="{D226B682-7383-1141-98A0-6DE68325F3E8}" type="slidenum">
              <a:rPr lang="en-US" smtClean="0"/>
              <a:t>31</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984034947"/>
              </p:ext>
            </p:extLst>
          </p:nvPr>
        </p:nvGraphicFramePr>
        <p:xfrm>
          <a:off x="502542" y="1158239"/>
          <a:ext cx="8082658" cy="4412587"/>
        </p:xfrm>
        <a:graphic>
          <a:graphicData uri="http://schemas.openxmlformats.org/drawingml/2006/table">
            <a:tbl>
              <a:tblPr firstRow="1" bandRow="1">
                <a:tableStyleId>{5C22544A-7EE6-4342-B048-85BDC9FD1C3A}</a:tableStyleId>
              </a:tblPr>
              <a:tblGrid>
                <a:gridCol w="8082658">
                  <a:extLst>
                    <a:ext uri="{9D8B030D-6E8A-4147-A177-3AD203B41FA5}">
                      <a16:colId xmlns:a16="http://schemas.microsoft.com/office/drawing/2014/main" val="20000"/>
                    </a:ext>
                  </a:extLst>
                </a:gridCol>
              </a:tblGrid>
              <a:tr h="352761">
                <a:tc>
                  <a:txBody>
                    <a:bodyPr/>
                    <a:lstStyle/>
                    <a:p>
                      <a:endParaRPr lang="en-US" dirty="0"/>
                    </a:p>
                  </a:txBody>
                  <a:tcPr/>
                </a:tc>
                <a:extLst>
                  <a:ext uri="{0D108BD9-81ED-4DB2-BD59-A6C34878D82A}">
                    <a16:rowId xmlns:a16="http://schemas.microsoft.com/office/drawing/2014/main" val="10000"/>
                  </a:ext>
                </a:extLst>
              </a:tr>
              <a:tr h="61733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rgbClr val="002878"/>
                          </a:solidFill>
                          <a:latin typeface="+mn-lt"/>
                          <a:ea typeface="+mn-ea"/>
                          <a:cs typeface="+mn-cs"/>
                        </a:rPr>
                        <a:t>If there are two</a:t>
                      </a:r>
                      <a:r>
                        <a:rPr lang="en-US" sz="1800" kern="1200" baseline="0" dirty="0">
                          <a:solidFill>
                            <a:srgbClr val="002878"/>
                          </a:solidFill>
                          <a:latin typeface="+mn-lt"/>
                          <a:ea typeface="+mn-ea"/>
                          <a:cs typeface="+mn-cs"/>
                        </a:rPr>
                        <a:t> </a:t>
                      </a:r>
                      <a:r>
                        <a:rPr lang="en-US" sz="1800" kern="1200" dirty="0">
                          <a:solidFill>
                            <a:srgbClr val="002878"/>
                          </a:solidFill>
                          <a:latin typeface="+mn-lt"/>
                          <a:ea typeface="+mn-ea"/>
                          <a:cs typeface="+mn-cs"/>
                        </a:rPr>
                        <a:t>questions scored on</a:t>
                      </a:r>
                      <a:r>
                        <a:rPr lang="en-US" sz="1800" kern="1200" baseline="0" dirty="0">
                          <a:solidFill>
                            <a:srgbClr val="002878"/>
                          </a:solidFill>
                          <a:latin typeface="+mn-lt"/>
                          <a:ea typeface="+mn-ea"/>
                          <a:cs typeface="+mn-cs"/>
                        </a:rPr>
                        <a:t> two</a:t>
                      </a:r>
                      <a:r>
                        <a:rPr lang="en-US" sz="1800" kern="1200" dirty="0">
                          <a:solidFill>
                            <a:srgbClr val="002878"/>
                          </a:solidFill>
                          <a:latin typeface="+mn-lt"/>
                          <a:ea typeface="+mn-ea"/>
                          <a:cs typeface="+mn-cs"/>
                        </a:rPr>
                        <a:t> surveys for an Analyst   </a:t>
                      </a:r>
                    </a:p>
                  </a:txBody>
                  <a:tcPr/>
                </a:tc>
                <a:extLst>
                  <a:ext uri="{0D108BD9-81ED-4DB2-BD59-A6C34878D82A}">
                    <a16:rowId xmlns:a16="http://schemas.microsoft.com/office/drawing/2014/main" val="10001"/>
                  </a:ext>
                </a:extLst>
              </a:tr>
              <a:tr h="61733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rgbClr val="002878"/>
                          </a:solidFill>
                          <a:latin typeface="+mn-lt"/>
                          <a:ea typeface="+mn-ea"/>
                          <a:cs typeface="+mn-cs"/>
                        </a:rPr>
                        <a:t> </a:t>
                      </a:r>
                    </a:p>
                  </a:txBody>
                  <a:tcPr anchor="ctr"/>
                </a:tc>
                <a:extLst>
                  <a:ext uri="{0D108BD9-81ED-4DB2-BD59-A6C34878D82A}">
                    <a16:rowId xmlns:a16="http://schemas.microsoft.com/office/drawing/2014/main" val="10002"/>
                  </a:ext>
                </a:extLst>
              </a:tr>
              <a:tr h="61733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rgbClr val="002878"/>
                          </a:solidFill>
                          <a:latin typeface="+mn-lt"/>
                          <a:ea typeface="+mn-ea"/>
                          <a:cs typeface="+mn-cs"/>
                        </a:rPr>
                        <a:t>The analyst</a:t>
                      </a:r>
                      <a:r>
                        <a:rPr lang="en-US" sz="1800" kern="1200" baseline="0" dirty="0">
                          <a:solidFill>
                            <a:srgbClr val="002878"/>
                          </a:solidFill>
                          <a:latin typeface="+mn-lt"/>
                          <a:ea typeface="+mn-ea"/>
                          <a:cs typeface="+mn-cs"/>
                        </a:rPr>
                        <a:t> score a (3) on both surveys</a:t>
                      </a:r>
                      <a:endParaRPr lang="en-US" sz="1800" kern="1200" dirty="0">
                        <a:solidFill>
                          <a:srgbClr val="002878"/>
                        </a:solidFill>
                        <a:latin typeface="+mn-lt"/>
                        <a:ea typeface="+mn-ea"/>
                        <a:cs typeface="+mn-cs"/>
                      </a:endParaRPr>
                    </a:p>
                  </a:txBody>
                  <a:tcPr/>
                </a:tc>
                <a:extLst>
                  <a:ext uri="{0D108BD9-81ED-4DB2-BD59-A6C34878D82A}">
                    <a16:rowId xmlns:a16="http://schemas.microsoft.com/office/drawing/2014/main" val="10003"/>
                  </a:ext>
                </a:extLst>
              </a:tr>
              <a:tr h="352761">
                <a:tc>
                  <a:txBody>
                    <a:bodyPr/>
                    <a:lstStyle/>
                    <a:p>
                      <a:pPr marL="0" lvl="0" algn="l" defTabSz="457200" rtl="0" eaLnBrk="1" latinLnBrk="0" hangingPunct="1"/>
                      <a:endParaRPr lang="en-US" sz="1800" kern="1200" dirty="0">
                        <a:solidFill>
                          <a:srgbClr val="002878"/>
                        </a:solidFill>
                        <a:latin typeface="+mn-lt"/>
                        <a:ea typeface="+mn-ea"/>
                        <a:cs typeface="+mn-cs"/>
                      </a:endParaRPr>
                    </a:p>
                  </a:txBody>
                  <a:tcPr anchor="ctr"/>
                </a:tc>
                <a:extLst>
                  <a:ext uri="{0D108BD9-81ED-4DB2-BD59-A6C34878D82A}">
                    <a16:rowId xmlns:a16="http://schemas.microsoft.com/office/drawing/2014/main" val="10004"/>
                  </a:ext>
                </a:extLst>
              </a:tr>
              <a:tr h="548911">
                <a:tc>
                  <a:txBody>
                    <a:bodyPr/>
                    <a:lstStyle/>
                    <a:p>
                      <a:pPr marL="0" lvl="0" algn="l" defTabSz="457200" rtl="0" eaLnBrk="1" latinLnBrk="0" hangingPunct="1"/>
                      <a:r>
                        <a:rPr lang="en-US" sz="1800" kern="1200" dirty="0">
                          <a:solidFill>
                            <a:srgbClr val="002878"/>
                          </a:solidFill>
                          <a:latin typeface="+mn-lt"/>
                          <a:ea typeface="+mn-ea"/>
                          <a:cs typeface="+mn-cs"/>
                        </a:rPr>
                        <a:t>What is this Analyst Average?</a:t>
                      </a:r>
                    </a:p>
                  </a:txBody>
                  <a:tcPr anchor="ctr"/>
                </a:tc>
                <a:extLst>
                  <a:ext uri="{0D108BD9-81ED-4DB2-BD59-A6C34878D82A}">
                    <a16:rowId xmlns:a16="http://schemas.microsoft.com/office/drawing/2014/main" val="10005"/>
                  </a:ext>
                </a:extLst>
              </a:tr>
              <a:tr h="352761">
                <a:tc>
                  <a:txBody>
                    <a:bodyPr/>
                    <a:lstStyle/>
                    <a:p>
                      <a:pPr marL="0" lvl="0" algn="l" defTabSz="457200" rtl="0" eaLnBrk="1" latinLnBrk="0" hangingPunct="1"/>
                      <a:endParaRPr lang="en-US" sz="1800" kern="1200" dirty="0">
                        <a:solidFill>
                          <a:srgbClr val="002878"/>
                        </a:solidFill>
                        <a:latin typeface="+mn-lt"/>
                        <a:ea typeface="+mn-ea"/>
                        <a:cs typeface="+mn-cs"/>
                      </a:endParaRPr>
                    </a:p>
                  </a:txBody>
                  <a:tcPr anchor="ctr"/>
                </a:tc>
                <a:extLst>
                  <a:ext uri="{0D108BD9-81ED-4DB2-BD59-A6C34878D82A}">
                    <a16:rowId xmlns:a16="http://schemas.microsoft.com/office/drawing/2014/main" val="10006"/>
                  </a:ext>
                </a:extLst>
              </a:tr>
              <a:tr h="88190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rgbClr val="002878"/>
                          </a:solidFill>
                          <a:latin typeface="+mn-lt"/>
                          <a:ea typeface="+mn-ea"/>
                          <a:cs typeface="+mn-cs"/>
                        </a:rPr>
                        <a:t>The average is the scores of  3+3=6 divided by 2 (the number of questions answered) = Average Score of 3.0</a:t>
                      </a:r>
                    </a:p>
                    <a:p>
                      <a:pPr marL="0" lvl="0" algn="l" defTabSz="457200" rtl="0" eaLnBrk="1" latinLnBrk="0" hangingPunct="1"/>
                      <a:endParaRPr lang="en-US" sz="1800" kern="1200" dirty="0">
                        <a:solidFill>
                          <a:srgbClr val="002878"/>
                        </a:solidFill>
                        <a:latin typeface="+mn-lt"/>
                        <a:ea typeface="+mn-ea"/>
                        <a:cs typeface="+mn-cs"/>
                      </a:endParaRPr>
                    </a:p>
                  </a:txBody>
                  <a:tcPr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5790361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0967"/>
            <a:ext cx="8229600" cy="683305"/>
          </a:xfrm>
        </p:spPr>
        <p:txBody>
          <a:bodyPr>
            <a:normAutofit fontScale="90000"/>
          </a:bodyPr>
          <a:lstStyle/>
          <a:p>
            <a:r>
              <a:rPr lang="en-US" dirty="0"/>
              <a:t>Assignment Group Manager Responsibility </a:t>
            </a:r>
          </a:p>
        </p:txBody>
      </p:sp>
      <p:sp>
        <p:nvSpPr>
          <p:cNvPr id="3" name="Content Placeholder 2"/>
          <p:cNvSpPr>
            <a:spLocks noGrp="1"/>
          </p:cNvSpPr>
          <p:nvPr>
            <p:ph idx="1"/>
          </p:nvPr>
        </p:nvSpPr>
        <p:spPr/>
        <p:txBody>
          <a:bodyPr>
            <a:normAutofit lnSpcReduction="10000"/>
          </a:bodyPr>
          <a:lstStyle/>
          <a:p>
            <a:pPr marL="457200" lvl="1" indent="0">
              <a:spcAft>
                <a:spcPts val="1200"/>
              </a:spcAft>
              <a:buNone/>
            </a:pPr>
            <a:r>
              <a:rPr lang="en-US" sz="1800" dirty="0"/>
              <a:t>Ensure ServiceNow Negative Feedback Notifications are not blocked (email rules &amp; folders)</a:t>
            </a:r>
          </a:p>
          <a:p>
            <a:pPr marL="457200" lvl="1" indent="0">
              <a:spcAft>
                <a:spcPts val="1200"/>
              </a:spcAft>
              <a:buNone/>
            </a:pPr>
            <a:endParaRPr lang="en-US" sz="1800" b="1" dirty="0"/>
          </a:p>
          <a:p>
            <a:pPr marL="457200" lvl="1" indent="0">
              <a:spcAft>
                <a:spcPts val="1200"/>
              </a:spcAft>
              <a:buNone/>
            </a:pPr>
            <a:r>
              <a:rPr lang="en-US" sz="1800" b="1" dirty="0"/>
              <a:t>Negative Response Procedures</a:t>
            </a:r>
          </a:p>
          <a:p>
            <a:pPr lvl="1">
              <a:spcAft>
                <a:spcPts val="600"/>
              </a:spcAft>
              <a:buFont typeface="Wingdings" panose="05000000000000000000" pitchFamily="2" charset="2"/>
              <a:buChar char="Ø"/>
            </a:pPr>
            <a:r>
              <a:rPr lang="en-US" sz="1800" dirty="0">
                <a:solidFill>
                  <a:srgbClr val="002878"/>
                </a:solidFill>
              </a:rPr>
              <a:t>Treat Feedback as a continuing Incident </a:t>
            </a:r>
          </a:p>
          <a:p>
            <a:pPr lvl="1">
              <a:spcAft>
                <a:spcPts val="600"/>
              </a:spcAft>
              <a:buFont typeface="Wingdings" panose="05000000000000000000" pitchFamily="2" charset="2"/>
              <a:buChar char="Ø"/>
            </a:pPr>
            <a:r>
              <a:rPr lang="en-US" sz="1800" dirty="0"/>
              <a:t>Advise the user of the 5 - Day grace period to </a:t>
            </a:r>
            <a:r>
              <a:rPr lang="en-US" sz="1800" dirty="0">
                <a:hlinkClick r:id="rId3"/>
              </a:rPr>
              <a:t>reopen a ticket</a:t>
            </a:r>
            <a:endParaRPr lang="en-US" sz="1800" dirty="0">
              <a:solidFill>
                <a:srgbClr val="002878"/>
              </a:solidFill>
            </a:endParaRPr>
          </a:p>
          <a:p>
            <a:pPr lvl="1">
              <a:spcAft>
                <a:spcPts val="600"/>
              </a:spcAft>
              <a:buFont typeface="Wingdings" panose="05000000000000000000" pitchFamily="2" charset="2"/>
              <a:buChar char="Ø"/>
            </a:pPr>
            <a:r>
              <a:rPr lang="en-US" sz="1800" dirty="0"/>
              <a:t> If the Incident is closed  before you are able to resolve the negative feedback, email sent to closed tickets will update the Incident activity log</a:t>
            </a:r>
            <a:endParaRPr lang="en-US" sz="1800" dirty="0">
              <a:solidFill>
                <a:srgbClr val="002878"/>
              </a:solidFill>
            </a:endParaRPr>
          </a:p>
          <a:p>
            <a:pPr lvl="1">
              <a:spcAft>
                <a:spcPts val="600"/>
              </a:spcAft>
              <a:buFont typeface="Wingdings" panose="05000000000000000000" pitchFamily="2" charset="2"/>
              <a:buChar char="Ø"/>
            </a:pPr>
            <a:r>
              <a:rPr lang="en-US" sz="1800" dirty="0"/>
              <a:t>Follow-up on errant Assessments (</a:t>
            </a:r>
            <a:r>
              <a:rPr lang="en-US" sz="1800" dirty="0">
                <a:hlinkClick r:id="rId4"/>
              </a:rPr>
              <a:t>KB05592</a:t>
            </a:r>
            <a:r>
              <a:rPr lang="en-US" sz="1800" dirty="0"/>
              <a:t>)</a:t>
            </a:r>
          </a:p>
          <a:p>
            <a:pPr lvl="1">
              <a:spcAft>
                <a:spcPts val="600"/>
              </a:spcAft>
              <a:buFont typeface="Wingdings" panose="05000000000000000000" pitchFamily="2" charset="2"/>
              <a:buChar char="Ø"/>
            </a:pPr>
            <a:r>
              <a:rPr lang="en-US" sz="1800" dirty="0">
                <a:solidFill>
                  <a:srgbClr val="002878"/>
                </a:solidFill>
              </a:rPr>
              <a:t>Do </a:t>
            </a:r>
            <a:r>
              <a:rPr lang="en-US" sz="1800" dirty="0"/>
              <a:t>d</a:t>
            </a:r>
            <a:r>
              <a:rPr lang="en-US" sz="1800" dirty="0">
                <a:solidFill>
                  <a:srgbClr val="002878"/>
                </a:solidFill>
              </a:rPr>
              <a:t>ocument customer resolution in the ticket</a:t>
            </a:r>
            <a:endParaRPr lang="en-US" sz="1800" dirty="0"/>
          </a:p>
          <a:p>
            <a:pPr lvl="1">
              <a:spcAft>
                <a:spcPts val="600"/>
              </a:spcAft>
              <a:buFont typeface="Wingdings" panose="05000000000000000000" pitchFamily="2" charset="2"/>
              <a:buChar char="Ø"/>
            </a:pPr>
            <a:r>
              <a:rPr lang="en-US" sz="1800" dirty="0">
                <a:solidFill>
                  <a:srgbClr val="002878"/>
                </a:solidFill>
              </a:rPr>
              <a:t>DO NOT document personnel corrective steps in ticket </a:t>
            </a:r>
          </a:p>
          <a:p>
            <a:pPr lvl="1">
              <a:buFont typeface="Wingdings" panose="05000000000000000000" pitchFamily="2" charset="2"/>
              <a:buChar char="Ø"/>
            </a:pPr>
            <a:r>
              <a:rPr lang="en-US" sz="1800" dirty="0">
                <a:solidFill>
                  <a:srgbClr val="002878"/>
                </a:solidFill>
              </a:rPr>
              <a:t>You now have the option to set customer satisfaction goals for your team supported by your new Scorecard capability </a:t>
            </a:r>
          </a:p>
          <a:p>
            <a:pPr lvl="1">
              <a:buFont typeface="Wingdings" panose="05000000000000000000" pitchFamily="2" charset="2"/>
              <a:buChar char="Ø"/>
            </a:pPr>
            <a:endParaRPr lang="en-US" sz="2800" dirty="0">
              <a:solidFill>
                <a:srgbClr val="002878"/>
              </a:solidFill>
            </a:endParaRPr>
          </a:p>
          <a:p>
            <a:pPr marL="914400" lvl="2" indent="0">
              <a:buNone/>
            </a:pPr>
            <a:endParaRPr lang="en-US" sz="2400" dirty="0">
              <a:solidFill>
                <a:srgbClr val="002878"/>
              </a:solidFill>
            </a:endParaRPr>
          </a:p>
        </p:txBody>
      </p:sp>
      <p:sp>
        <p:nvSpPr>
          <p:cNvPr id="4" name="Slide Number Placeholder 3"/>
          <p:cNvSpPr>
            <a:spLocks noGrp="1"/>
          </p:cNvSpPr>
          <p:nvPr>
            <p:ph type="sldNum" sz="quarter" idx="12"/>
          </p:nvPr>
        </p:nvSpPr>
        <p:spPr/>
        <p:txBody>
          <a:bodyPr/>
          <a:lstStyle/>
          <a:p>
            <a:fld id="{D226B682-7383-1141-98A0-6DE68325F3E8}" type="slidenum">
              <a:rPr lang="en-US" smtClean="0"/>
              <a:t>32</a:t>
            </a:fld>
            <a:endParaRPr lang="en-US" dirty="0"/>
          </a:p>
        </p:txBody>
      </p:sp>
    </p:spTree>
    <p:extLst>
      <p:ext uri="{BB962C8B-B14F-4D97-AF65-F5344CB8AC3E}">
        <p14:creationId xmlns:p14="http://schemas.microsoft.com/office/powerpoint/2010/main" val="14737141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5374D-889A-4AF9-9C69-C79B8556FA0A}"/>
              </a:ext>
            </a:extLst>
          </p:cNvPr>
          <p:cNvSpPr>
            <a:spLocks noGrp="1"/>
          </p:cNvSpPr>
          <p:nvPr>
            <p:ph type="title"/>
          </p:nvPr>
        </p:nvSpPr>
        <p:spPr/>
        <p:txBody>
          <a:bodyPr>
            <a:normAutofit fontScale="90000"/>
          </a:bodyPr>
          <a:lstStyle/>
          <a:p>
            <a:r>
              <a:rPr lang="en-US" dirty="0"/>
              <a:t>Best Practice to Avoid Negative Feedback</a:t>
            </a:r>
          </a:p>
        </p:txBody>
      </p:sp>
      <p:sp>
        <p:nvSpPr>
          <p:cNvPr id="3" name="Content Placeholder 2">
            <a:extLst>
              <a:ext uri="{FF2B5EF4-FFF2-40B4-BE49-F238E27FC236}">
                <a16:creationId xmlns:a16="http://schemas.microsoft.com/office/drawing/2014/main" id="{EC0C25AE-8278-4910-AC66-D31B20F25E0E}"/>
              </a:ext>
            </a:extLst>
          </p:cNvPr>
          <p:cNvSpPr>
            <a:spLocks noGrp="1"/>
          </p:cNvSpPr>
          <p:nvPr>
            <p:ph idx="1"/>
          </p:nvPr>
        </p:nvSpPr>
        <p:spPr>
          <a:xfrm>
            <a:off x="457200" y="1103086"/>
            <a:ext cx="8088086" cy="4862285"/>
          </a:xfrm>
        </p:spPr>
        <p:txBody>
          <a:bodyPr/>
          <a:lstStyle/>
          <a:p>
            <a:pPr marL="0" lvl="0" indent="0">
              <a:buNone/>
            </a:pPr>
            <a:endParaRPr lang="en-US" sz="2000" dirty="0"/>
          </a:p>
          <a:p>
            <a:pPr lvl="0">
              <a:buFont typeface="Wingdings" panose="05000000000000000000" pitchFamily="2" charset="2"/>
              <a:buChar char="v"/>
            </a:pPr>
            <a:r>
              <a:rPr lang="en-US" sz="2000" dirty="0"/>
              <a:t>Review the Assignment Group Managers </a:t>
            </a:r>
            <a:r>
              <a:rPr lang="en-US" sz="2000" u="sng" dirty="0">
                <a:hlinkClick r:id="rId2"/>
              </a:rPr>
              <a:t>roles and responsibilities</a:t>
            </a:r>
            <a:r>
              <a:rPr lang="en-US" sz="2000" dirty="0"/>
              <a:t> </a:t>
            </a:r>
          </a:p>
          <a:p>
            <a:pPr lvl="0">
              <a:buFont typeface="Wingdings" panose="05000000000000000000" pitchFamily="2" charset="2"/>
              <a:buChar char="v"/>
            </a:pPr>
            <a:endParaRPr lang="en-US" sz="2000" dirty="0"/>
          </a:p>
          <a:p>
            <a:pPr lvl="0">
              <a:buFont typeface="Wingdings" panose="05000000000000000000" pitchFamily="2" charset="2"/>
              <a:buChar char="v"/>
            </a:pPr>
            <a:r>
              <a:rPr lang="en-US" sz="2000" dirty="0"/>
              <a:t>Use ServiceNow Management Dashboards view your groups   </a:t>
            </a:r>
            <a:r>
              <a:rPr lang="en-US" sz="2000" b="1" dirty="0">
                <a:hlinkClick r:id="rId3"/>
              </a:rPr>
              <a:t>Operational, Performance, and Volume reports  </a:t>
            </a:r>
            <a:endParaRPr lang="en-US" sz="2000" b="1" dirty="0"/>
          </a:p>
          <a:p>
            <a:pPr marL="0" lvl="0" indent="0">
              <a:buNone/>
            </a:pPr>
            <a:endParaRPr lang="en-US" sz="2000" dirty="0"/>
          </a:p>
          <a:p>
            <a:pPr lvl="0">
              <a:buFont typeface="Wingdings" panose="05000000000000000000" pitchFamily="2" charset="2"/>
              <a:buChar char="v"/>
            </a:pPr>
            <a:r>
              <a:rPr lang="en-US" sz="2000" dirty="0"/>
              <a:t>Use </a:t>
            </a:r>
            <a:r>
              <a:rPr lang="en-US" sz="2000" b="1" dirty="0">
                <a:hlinkClick r:id="rId4"/>
              </a:rPr>
              <a:t>Quick message </a:t>
            </a:r>
            <a:r>
              <a:rPr lang="en-US" sz="2000" dirty="0"/>
              <a:t>templates for staff to communicate consistent customer messaging from the ticket</a:t>
            </a:r>
          </a:p>
          <a:p>
            <a:pPr marL="0" lvl="0" indent="0">
              <a:buNone/>
            </a:pPr>
            <a:endParaRPr lang="en-US" sz="2000" dirty="0"/>
          </a:p>
          <a:p>
            <a:pPr marL="457200" lvl="1" indent="0">
              <a:buNone/>
            </a:pPr>
            <a:endParaRPr lang="en-US" dirty="0"/>
          </a:p>
          <a:p>
            <a:pPr lvl="1"/>
            <a:endParaRPr lang="en-US" sz="2000" dirty="0"/>
          </a:p>
          <a:p>
            <a:pPr lvl="1"/>
            <a:endParaRPr lang="en-US" sz="2000" dirty="0"/>
          </a:p>
          <a:p>
            <a:endParaRPr lang="en-US" dirty="0"/>
          </a:p>
        </p:txBody>
      </p:sp>
      <p:sp>
        <p:nvSpPr>
          <p:cNvPr id="4" name="Slide Number Placeholder 3">
            <a:extLst>
              <a:ext uri="{FF2B5EF4-FFF2-40B4-BE49-F238E27FC236}">
                <a16:creationId xmlns:a16="http://schemas.microsoft.com/office/drawing/2014/main" id="{07D929F1-C08E-42A0-A442-7870C43ED610}"/>
              </a:ext>
            </a:extLst>
          </p:cNvPr>
          <p:cNvSpPr>
            <a:spLocks noGrp="1"/>
          </p:cNvSpPr>
          <p:nvPr>
            <p:ph type="sldNum" sz="quarter" idx="12"/>
          </p:nvPr>
        </p:nvSpPr>
        <p:spPr/>
        <p:txBody>
          <a:bodyPr/>
          <a:lstStyle/>
          <a:p>
            <a:fld id="{D226B682-7383-1141-98A0-6DE68325F3E8}" type="slidenum">
              <a:rPr lang="en-US" smtClean="0"/>
              <a:t>33</a:t>
            </a:fld>
            <a:endParaRPr lang="en-US" dirty="0"/>
          </a:p>
        </p:txBody>
      </p:sp>
    </p:spTree>
    <p:extLst>
      <p:ext uri="{BB962C8B-B14F-4D97-AF65-F5344CB8AC3E}">
        <p14:creationId xmlns:p14="http://schemas.microsoft.com/office/powerpoint/2010/main" val="27834721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03715-CDD6-40C7-BD06-B2895BBA865E}"/>
              </a:ext>
            </a:extLst>
          </p:cNvPr>
          <p:cNvSpPr>
            <a:spLocks noGrp="1"/>
          </p:cNvSpPr>
          <p:nvPr>
            <p:ph type="title"/>
          </p:nvPr>
        </p:nvSpPr>
        <p:spPr/>
        <p:txBody>
          <a:bodyPr/>
          <a:lstStyle/>
          <a:p>
            <a:endParaRPr lang="en-US" dirty="0"/>
          </a:p>
        </p:txBody>
      </p:sp>
      <p:graphicFrame>
        <p:nvGraphicFramePr>
          <p:cNvPr id="5" name="Content Placeholder 4">
            <a:extLst>
              <a:ext uri="{FF2B5EF4-FFF2-40B4-BE49-F238E27FC236}">
                <a16:creationId xmlns:a16="http://schemas.microsoft.com/office/drawing/2014/main" id="{6039E8E9-680B-4CCD-B331-56C2135A80EB}"/>
              </a:ext>
            </a:extLst>
          </p:cNvPr>
          <p:cNvGraphicFramePr>
            <a:graphicFrameLocks noGrp="1"/>
          </p:cNvGraphicFramePr>
          <p:nvPr>
            <p:ph idx="1"/>
            <p:extLst>
              <p:ext uri="{D42A27DB-BD31-4B8C-83A1-F6EECF244321}">
                <p14:modId xmlns:p14="http://schemas.microsoft.com/office/powerpoint/2010/main" val="3440134755"/>
              </p:ext>
            </p:extLst>
          </p:nvPr>
        </p:nvGraphicFramePr>
        <p:xfrm>
          <a:off x="457200" y="805543"/>
          <a:ext cx="8392886" cy="5320618"/>
        </p:xfrm>
        <a:graphic>
          <a:graphicData uri="http://schemas.openxmlformats.org/drawingml/2006/table">
            <a:tbl>
              <a:tblPr firstRow="1" bandRow="1">
                <a:tableStyleId>{5C22544A-7EE6-4342-B048-85BDC9FD1C3A}</a:tableStyleId>
              </a:tblPr>
              <a:tblGrid>
                <a:gridCol w="4196443">
                  <a:extLst>
                    <a:ext uri="{9D8B030D-6E8A-4147-A177-3AD203B41FA5}">
                      <a16:colId xmlns:a16="http://schemas.microsoft.com/office/drawing/2014/main" val="2355319488"/>
                    </a:ext>
                  </a:extLst>
                </a:gridCol>
                <a:gridCol w="4196443">
                  <a:extLst>
                    <a:ext uri="{9D8B030D-6E8A-4147-A177-3AD203B41FA5}">
                      <a16:colId xmlns:a16="http://schemas.microsoft.com/office/drawing/2014/main" val="2183751845"/>
                    </a:ext>
                  </a:extLst>
                </a:gridCol>
              </a:tblGrid>
              <a:tr h="494941">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577061409"/>
                  </a:ext>
                </a:extLst>
              </a:tr>
              <a:tr h="2350971">
                <a:tc>
                  <a:txBody>
                    <a:bodyPr/>
                    <a:lstStyle/>
                    <a:p>
                      <a:r>
                        <a:rPr lang="en-US" sz="2000" b="1" kern="1200" dirty="0">
                          <a:solidFill>
                            <a:schemeClr val="dk1"/>
                          </a:solidFill>
                          <a:effectLst/>
                          <a:latin typeface="+mn-lt"/>
                          <a:ea typeface="+mn-ea"/>
                          <a:cs typeface="+mn-cs"/>
                        </a:rPr>
                        <a:t>Courtesy of support staff</a:t>
                      </a:r>
                      <a:endParaRPr lang="en-US" sz="2000" dirty="0"/>
                    </a:p>
                  </a:txBody>
                  <a:tcPr/>
                </a:tc>
                <a:tc>
                  <a:txBody>
                    <a:bodyPr/>
                    <a:lstStyle/>
                    <a:p>
                      <a:pPr lvl="0"/>
                      <a:r>
                        <a:rPr lang="en-US" sz="1800" kern="1200" dirty="0">
                          <a:solidFill>
                            <a:schemeClr val="dk1"/>
                          </a:solidFill>
                          <a:effectLst/>
                          <a:latin typeface="+mn-lt"/>
                          <a:ea typeface="+mn-ea"/>
                          <a:cs typeface="+mn-cs"/>
                        </a:rPr>
                        <a:t>Consider a Free or low cost customer Service class </a:t>
                      </a:r>
                    </a:p>
                    <a:p>
                      <a:pPr lvl="0"/>
                      <a:r>
                        <a:rPr lang="en-US" sz="1800" b="1" kern="1200" dirty="0">
                          <a:solidFill>
                            <a:schemeClr val="dk1"/>
                          </a:solidFill>
                          <a:effectLst/>
                          <a:latin typeface="+mn-lt"/>
                          <a:ea typeface="+mn-ea"/>
                          <a:cs typeface="+mn-cs"/>
                          <a:hlinkClick r:id="rId2"/>
                        </a:rPr>
                        <a:t> </a:t>
                      </a:r>
                    </a:p>
                    <a:p>
                      <a:pPr lvl="0"/>
                      <a:r>
                        <a:rPr lang="en-US" sz="1800" b="1" kern="1200" dirty="0">
                          <a:solidFill>
                            <a:schemeClr val="dk1"/>
                          </a:solidFill>
                          <a:effectLst/>
                          <a:latin typeface="+mn-lt"/>
                          <a:ea typeface="+mn-ea"/>
                          <a:cs typeface="+mn-cs"/>
                          <a:hlinkClick r:id="rId2"/>
                        </a:rPr>
                        <a:t>Emory Learning Services</a:t>
                      </a:r>
                      <a:endParaRPr lang="en-US" sz="1800" b="1" kern="1200" dirty="0">
                        <a:solidFill>
                          <a:schemeClr val="dk1"/>
                        </a:solidFill>
                        <a:effectLst/>
                        <a:latin typeface="+mn-lt"/>
                        <a:ea typeface="+mn-ea"/>
                        <a:cs typeface="+mn-cs"/>
                      </a:endParaRPr>
                    </a:p>
                    <a:p>
                      <a:pPr lvl="0"/>
                      <a:endParaRPr lang="en-US" sz="1800" kern="1200" dirty="0">
                        <a:solidFill>
                          <a:schemeClr val="dk1"/>
                        </a:solidFill>
                        <a:effectLst/>
                        <a:latin typeface="+mn-lt"/>
                        <a:ea typeface="+mn-ea"/>
                        <a:cs typeface="+mn-cs"/>
                      </a:endParaRPr>
                    </a:p>
                    <a:p>
                      <a:r>
                        <a:rPr lang="en-US" b="1" dirty="0">
                          <a:hlinkClick r:id="rId3" action="ppaction://hlinkfile"/>
                        </a:rPr>
                        <a:t> </a:t>
                      </a:r>
                      <a:r>
                        <a:rPr lang="en-US" b="1" dirty="0" err="1">
                          <a:hlinkClick r:id="rId3" action="ppaction://hlinkfile"/>
                        </a:rPr>
                        <a:t>Linkedin</a:t>
                      </a:r>
                      <a:r>
                        <a:rPr lang="en-US" b="1" dirty="0">
                          <a:hlinkClick r:id="rId3" action="ppaction://hlinkfile"/>
                        </a:rPr>
                        <a:t> Learning</a:t>
                      </a:r>
                      <a:endParaRPr lang="en-US" b="1" dirty="0"/>
                    </a:p>
                  </a:txBody>
                  <a:tcPr/>
                </a:tc>
                <a:extLst>
                  <a:ext uri="{0D108BD9-81ED-4DB2-BD59-A6C34878D82A}">
                    <a16:rowId xmlns:a16="http://schemas.microsoft.com/office/drawing/2014/main" val="1295826735"/>
                  </a:ext>
                </a:extLst>
              </a:tr>
              <a:tr h="123735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Technical skill or knowledge of the support staff</a:t>
                      </a:r>
                    </a:p>
                    <a:p>
                      <a:endParaRPr lang="en-US" dirty="0"/>
                    </a:p>
                  </a:txBody>
                  <a:tcPr/>
                </a:tc>
                <a:tc>
                  <a:txBody>
                    <a:bodyPr/>
                    <a:lstStyle/>
                    <a:p>
                      <a:r>
                        <a:rPr lang="en-US" dirty="0"/>
                        <a:t>Consider creating a Technical Training guide </a:t>
                      </a:r>
                    </a:p>
                  </a:txBody>
                  <a:tcPr/>
                </a:tc>
                <a:extLst>
                  <a:ext uri="{0D108BD9-81ED-4DB2-BD59-A6C34878D82A}">
                    <a16:rowId xmlns:a16="http://schemas.microsoft.com/office/drawing/2014/main" val="2352869148"/>
                  </a:ext>
                </a:extLst>
              </a:tr>
              <a:tr h="123735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Promptness of initial response</a:t>
                      </a:r>
                    </a:p>
                    <a:p>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Review your Response  </a:t>
                      </a:r>
                      <a:r>
                        <a:rPr lang="en-US" b="1" dirty="0">
                          <a:hlinkClick r:id="rId4"/>
                        </a:rPr>
                        <a:t>SLA </a:t>
                      </a:r>
                      <a:r>
                        <a:rPr lang="en-US" dirty="0"/>
                        <a:t>with Staff or Customer</a:t>
                      </a:r>
                    </a:p>
                    <a:p>
                      <a:endParaRPr lang="en-US" dirty="0"/>
                    </a:p>
                  </a:txBody>
                  <a:tcPr/>
                </a:tc>
                <a:extLst>
                  <a:ext uri="{0D108BD9-81ED-4DB2-BD59-A6C34878D82A}">
                    <a16:rowId xmlns:a16="http://schemas.microsoft.com/office/drawing/2014/main" val="1260040829"/>
                  </a:ext>
                </a:extLst>
              </a:tr>
            </a:tbl>
          </a:graphicData>
        </a:graphic>
      </p:graphicFrame>
      <p:sp>
        <p:nvSpPr>
          <p:cNvPr id="4" name="Slide Number Placeholder 3">
            <a:extLst>
              <a:ext uri="{FF2B5EF4-FFF2-40B4-BE49-F238E27FC236}">
                <a16:creationId xmlns:a16="http://schemas.microsoft.com/office/drawing/2014/main" id="{922402D2-5F78-4B3D-991B-D97AAA420EFD}"/>
              </a:ext>
            </a:extLst>
          </p:cNvPr>
          <p:cNvSpPr>
            <a:spLocks noGrp="1"/>
          </p:cNvSpPr>
          <p:nvPr>
            <p:ph type="sldNum" sz="quarter" idx="12"/>
          </p:nvPr>
        </p:nvSpPr>
        <p:spPr/>
        <p:txBody>
          <a:bodyPr/>
          <a:lstStyle/>
          <a:p>
            <a:fld id="{D226B682-7383-1141-98A0-6DE68325F3E8}" type="slidenum">
              <a:rPr lang="en-US" smtClean="0"/>
              <a:t>34</a:t>
            </a:fld>
            <a:endParaRPr lang="en-US" dirty="0"/>
          </a:p>
        </p:txBody>
      </p:sp>
    </p:spTree>
    <p:extLst>
      <p:ext uri="{BB962C8B-B14F-4D97-AF65-F5344CB8AC3E}">
        <p14:creationId xmlns:p14="http://schemas.microsoft.com/office/powerpoint/2010/main" val="9575639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87F2D-9523-4C10-82FC-F5F87D889FFC}"/>
              </a:ext>
            </a:extLst>
          </p:cNvPr>
          <p:cNvSpPr>
            <a:spLocks noGrp="1"/>
          </p:cNvSpPr>
          <p:nvPr>
            <p:ph type="title"/>
          </p:nvPr>
        </p:nvSpPr>
        <p:spPr/>
        <p:txBody>
          <a:bodyPr/>
          <a:lstStyle/>
          <a:p>
            <a:endParaRPr lang="en-US" dirty="0"/>
          </a:p>
        </p:txBody>
      </p:sp>
      <p:graphicFrame>
        <p:nvGraphicFramePr>
          <p:cNvPr id="5" name="Content Placeholder 4">
            <a:extLst>
              <a:ext uri="{FF2B5EF4-FFF2-40B4-BE49-F238E27FC236}">
                <a16:creationId xmlns:a16="http://schemas.microsoft.com/office/drawing/2014/main" id="{423F4153-675A-4D69-9CAC-4C95BFA5A0D5}"/>
              </a:ext>
            </a:extLst>
          </p:cNvPr>
          <p:cNvGraphicFramePr>
            <a:graphicFrameLocks noGrp="1"/>
          </p:cNvGraphicFramePr>
          <p:nvPr>
            <p:ph idx="1"/>
            <p:extLst>
              <p:ext uri="{D42A27DB-BD31-4B8C-83A1-F6EECF244321}">
                <p14:modId xmlns:p14="http://schemas.microsoft.com/office/powerpoint/2010/main" val="1575775125"/>
              </p:ext>
            </p:extLst>
          </p:nvPr>
        </p:nvGraphicFramePr>
        <p:xfrm>
          <a:off x="283026" y="1188402"/>
          <a:ext cx="8643260" cy="4925213"/>
        </p:xfrm>
        <a:graphic>
          <a:graphicData uri="http://schemas.openxmlformats.org/drawingml/2006/table">
            <a:tbl>
              <a:tblPr firstRow="1" bandRow="1">
                <a:tableStyleId>{5C22544A-7EE6-4342-B048-85BDC9FD1C3A}</a:tableStyleId>
              </a:tblPr>
              <a:tblGrid>
                <a:gridCol w="4321630">
                  <a:extLst>
                    <a:ext uri="{9D8B030D-6E8A-4147-A177-3AD203B41FA5}">
                      <a16:colId xmlns:a16="http://schemas.microsoft.com/office/drawing/2014/main" val="40278375"/>
                    </a:ext>
                  </a:extLst>
                </a:gridCol>
                <a:gridCol w="4321630">
                  <a:extLst>
                    <a:ext uri="{9D8B030D-6E8A-4147-A177-3AD203B41FA5}">
                      <a16:colId xmlns:a16="http://schemas.microsoft.com/office/drawing/2014/main" val="1276858013"/>
                    </a:ext>
                  </a:extLst>
                </a:gridCol>
              </a:tblGrid>
              <a:tr h="363479">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95595469"/>
                  </a:ext>
                </a:extLst>
              </a:tr>
              <a:tr h="19991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Timeliness of completion</a:t>
                      </a:r>
                    </a:p>
                    <a:p>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Review your Resolution  </a:t>
                      </a:r>
                      <a:r>
                        <a:rPr lang="en-US" b="1" dirty="0">
                          <a:hlinkClick r:id="rId2"/>
                        </a:rPr>
                        <a:t>SLA </a:t>
                      </a:r>
                      <a:r>
                        <a:rPr lang="en-US" dirty="0"/>
                        <a:t>with Staff or Customer</a:t>
                      </a:r>
                    </a:p>
                    <a:p>
                      <a:r>
                        <a:rPr lang="en-US" dirty="0"/>
                        <a:t> </a:t>
                      </a:r>
                    </a:p>
                    <a:p>
                      <a:r>
                        <a:rPr lang="en-US" dirty="0"/>
                        <a:t>Be sure your staff understands how the pending code impacts the </a:t>
                      </a:r>
                      <a:r>
                        <a:rPr lang="en-US" b="1" dirty="0">
                          <a:hlinkClick r:id="rId3"/>
                        </a:rPr>
                        <a:t>SLA clock</a:t>
                      </a:r>
                      <a:endParaRPr lang="en-US" b="1" dirty="0"/>
                    </a:p>
                    <a:p>
                      <a:endParaRPr lang="en-US" dirty="0"/>
                    </a:p>
                  </a:txBody>
                  <a:tcPr/>
                </a:tc>
                <a:extLst>
                  <a:ext uri="{0D108BD9-81ED-4DB2-BD59-A6C34878D82A}">
                    <a16:rowId xmlns:a16="http://schemas.microsoft.com/office/drawing/2014/main" val="2720886948"/>
                  </a:ext>
                </a:extLst>
              </a:tr>
              <a:tr h="254435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How satisfied are you with: Updates you received on the status of this ticket</a:t>
                      </a:r>
                    </a:p>
                    <a:p>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At Emory we  encourage faculty, staff and students to use the </a:t>
                      </a:r>
                      <a:r>
                        <a:rPr lang="en-US" sz="1800" b="1" dirty="0">
                          <a:solidFill>
                            <a:schemeClr val="tx1"/>
                          </a:solidFill>
                          <a:hlinkClick r:id="rId4">
                            <a:extLst>
                              <a:ext uri="{A12FA001-AC4F-418D-AE19-62706E023703}">
                                <ahyp:hlinkClr xmlns:ahyp="http://schemas.microsoft.com/office/drawing/2018/hyperlinkcolor" val="tx"/>
                              </a:ext>
                            </a:extLst>
                          </a:hlinkClick>
                        </a:rPr>
                        <a:t>Service Portal</a:t>
                      </a:r>
                      <a:r>
                        <a:rPr lang="en-US" sz="1800" b="1" dirty="0">
                          <a:solidFill>
                            <a:schemeClr val="tx1"/>
                          </a:solidFill>
                        </a:rPr>
                        <a:t> </a:t>
                      </a:r>
                      <a:r>
                        <a:rPr lang="en-US" sz="1800" dirty="0">
                          <a:solidFill>
                            <a:schemeClr val="tx1"/>
                          </a:solidFill>
                        </a:rPr>
                        <a:t> for self-service. It is best practice to  ensure your staff post frequent public notes to their  tickets at least once per week, more often on high impact tickets and teach your customer to use the portal to find recent their ticket updates.</a:t>
                      </a:r>
                    </a:p>
                    <a:p>
                      <a:r>
                        <a:rPr lang="en-US" sz="1800" dirty="0"/>
                        <a:t> </a:t>
                      </a:r>
                      <a:endParaRPr lang="en-US" dirty="0"/>
                    </a:p>
                  </a:txBody>
                  <a:tcPr/>
                </a:tc>
                <a:extLst>
                  <a:ext uri="{0D108BD9-81ED-4DB2-BD59-A6C34878D82A}">
                    <a16:rowId xmlns:a16="http://schemas.microsoft.com/office/drawing/2014/main" val="4183443797"/>
                  </a:ext>
                </a:extLst>
              </a:tr>
            </a:tbl>
          </a:graphicData>
        </a:graphic>
      </p:graphicFrame>
      <p:sp>
        <p:nvSpPr>
          <p:cNvPr id="4" name="Slide Number Placeholder 3">
            <a:extLst>
              <a:ext uri="{FF2B5EF4-FFF2-40B4-BE49-F238E27FC236}">
                <a16:creationId xmlns:a16="http://schemas.microsoft.com/office/drawing/2014/main" id="{7999B9DD-4542-414B-A6EF-47F076E25EA8}"/>
              </a:ext>
            </a:extLst>
          </p:cNvPr>
          <p:cNvSpPr>
            <a:spLocks noGrp="1"/>
          </p:cNvSpPr>
          <p:nvPr>
            <p:ph type="sldNum" sz="quarter" idx="12"/>
          </p:nvPr>
        </p:nvSpPr>
        <p:spPr/>
        <p:txBody>
          <a:bodyPr/>
          <a:lstStyle/>
          <a:p>
            <a:fld id="{D226B682-7383-1141-98A0-6DE68325F3E8}" type="slidenum">
              <a:rPr lang="en-US" smtClean="0"/>
              <a:t>35</a:t>
            </a:fld>
            <a:endParaRPr lang="en-US" dirty="0"/>
          </a:p>
        </p:txBody>
      </p:sp>
    </p:spTree>
    <p:extLst>
      <p:ext uri="{BB962C8B-B14F-4D97-AF65-F5344CB8AC3E}">
        <p14:creationId xmlns:p14="http://schemas.microsoft.com/office/powerpoint/2010/main" val="1564066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8559D-2640-43BB-AEDB-EA4FF79DA22F}"/>
              </a:ext>
            </a:extLst>
          </p:cNvPr>
          <p:cNvSpPr>
            <a:spLocks noGrp="1"/>
          </p:cNvSpPr>
          <p:nvPr>
            <p:ph type="title"/>
          </p:nvPr>
        </p:nvSpPr>
        <p:spPr/>
        <p:txBody>
          <a:bodyPr/>
          <a:lstStyle/>
          <a:p>
            <a:r>
              <a:rPr lang="en-US" dirty="0"/>
              <a:t>Managing Assessments</a:t>
            </a:r>
          </a:p>
        </p:txBody>
      </p:sp>
      <p:sp>
        <p:nvSpPr>
          <p:cNvPr id="3" name="Content Placeholder 2">
            <a:extLst>
              <a:ext uri="{FF2B5EF4-FFF2-40B4-BE49-F238E27FC236}">
                <a16:creationId xmlns:a16="http://schemas.microsoft.com/office/drawing/2014/main" id="{84578A90-4673-4C50-8D1F-BAC3E659E7B3}"/>
              </a:ext>
            </a:extLst>
          </p:cNvPr>
          <p:cNvSpPr>
            <a:spLocks noGrp="1"/>
          </p:cNvSpPr>
          <p:nvPr>
            <p:ph idx="1"/>
          </p:nvPr>
        </p:nvSpPr>
        <p:spPr/>
        <p:txBody>
          <a:bodyPr>
            <a:normAutofit/>
          </a:bodyPr>
          <a:lstStyle/>
          <a:p>
            <a:pPr>
              <a:buFont typeface="Wingdings" panose="05000000000000000000" pitchFamily="2" charset="2"/>
              <a:buChar char="v"/>
            </a:pPr>
            <a:r>
              <a:rPr lang="en-US" sz="2000" dirty="0"/>
              <a:t>Use the ServiceNow </a:t>
            </a:r>
            <a:r>
              <a:rPr lang="en-US" sz="2000" dirty="0">
                <a:hlinkClick r:id="rId2"/>
              </a:rPr>
              <a:t>Delegate function </a:t>
            </a:r>
            <a:r>
              <a:rPr lang="en-US" sz="2000" dirty="0"/>
              <a:t>if you need others to manage negative feedback.</a:t>
            </a:r>
          </a:p>
          <a:p>
            <a:pPr>
              <a:buFont typeface="Wingdings" panose="05000000000000000000" pitchFamily="2" charset="2"/>
              <a:buChar char="v"/>
            </a:pPr>
            <a:r>
              <a:rPr lang="en-US" sz="2000" dirty="0"/>
              <a:t>To remove an errant survey submission, we require a confirmation from the customer. Use the </a:t>
            </a:r>
            <a:r>
              <a:rPr lang="en-US" sz="2000" dirty="0">
                <a:hlinkClick r:id="rId3"/>
              </a:rPr>
              <a:t>Errant Negative Assessment template </a:t>
            </a:r>
            <a:r>
              <a:rPr lang="en-US" sz="2000" dirty="0"/>
              <a:t>to request the documentation from your customer. </a:t>
            </a:r>
          </a:p>
          <a:p>
            <a:pPr>
              <a:buFont typeface="Wingdings" panose="05000000000000000000" pitchFamily="2" charset="2"/>
              <a:buChar char="v"/>
            </a:pPr>
            <a:r>
              <a:rPr lang="en-US" sz="2000" dirty="0"/>
              <a:t>Ensure staff is aware they may receive survey feedback. Share the assessment reporting with your staff.</a:t>
            </a:r>
          </a:p>
          <a:p>
            <a:pPr lvl="1"/>
            <a:r>
              <a:rPr lang="en-US" sz="1800" u="sng" dirty="0">
                <a:hlinkClick r:id="rId4"/>
              </a:rPr>
              <a:t>ServiceNow Assessment (Survey) Instructions including Reporting</a:t>
            </a:r>
            <a:r>
              <a:rPr lang="en-US" sz="1800" dirty="0"/>
              <a:t> </a:t>
            </a:r>
          </a:p>
          <a:p>
            <a:pPr>
              <a:buFont typeface="Wingdings" panose="05000000000000000000" pitchFamily="2" charset="2"/>
              <a:buChar char="v"/>
            </a:pPr>
            <a:r>
              <a:rPr lang="en-US" sz="2200" dirty="0"/>
              <a:t>The survey guidelines and terms of use are embedded in the Survey invitation. Understand the options available to you.</a:t>
            </a:r>
          </a:p>
          <a:p>
            <a:pPr lvl="1"/>
            <a:r>
              <a:rPr lang="en-US" sz="1800" u="sng" dirty="0">
                <a:hlinkClick r:id="rId5"/>
              </a:rPr>
              <a:t>ServiceNow Assessment (Survey) Privacy Guideline‏ and Terms of Use</a:t>
            </a:r>
            <a:r>
              <a:rPr lang="en-US" sz="1800" u="sng" dirty="0"/>
              <a:t> </a:t>
            </a:r>
          </a:p>
          <a:p>
            <a:pPr>
              <a:buFont typeface="Wingdings" panose="05000000000000000000" pitchFamily="2" charset="2"/>
              <a:buChar char="v"/>
            </a:pPr>
            <a:r>
              <a:rPr lang="en-US" sz="2200" dirty="0"/>
              <a:t>Ensure your customers know </a:t>
            </a:r>
            <a:r>
              <a:rPr lang="en-US" sz="1800" u="sng" dirty="0">
                <a:hlinkClick r:id="rId6"/>
              </a:rPr>
              <a:t>How to Complete a ServiceNow Survey (Assessment)</a:t>
            </a:r>
            <a:r>
              <a:rPr lang="en-US" sz="1800" u="sng" dirty="0"/>
              <a:t> </a:t>
            </a:r>
            <a:endParaRPr lang="en-US" sz="1800" dirty="0"/>
          </a:p>
          <a:p>
            <a:pPr lvl="1"/>
            <a:endParaRPr lang="en-US" sz="1800" dirty="0"/>
          </a:p>
          <a:p>
            <a:pPr marL="0" indent="0">
              <a:buNone/>
            </a:pPr>
            <a:endParaRPr lang="en-US" sz="2000" dirty="0"/>
          </a:p>
        </p:txBody>
      </p:sp>
      <p:sp>
        <p:nvSpPr>
          <p:cNvPr id="4" name="Slide Number Placeholder 3">
            <a:extLst>
              <a:ext uri="{FF2B5EF4-FFF2-40B4-BE49-F238E27FC236}">
                <a16:creationId xmlns:a16="http://schemas.microsoft.com/office/drawing/2014/main" id="{AB5611B4-B162-4E4B-A74C-D1DB26A013B8}"/>
              </a:ext>
            </a:extLst>
          </p:cNvPr>
          <p:cNvSpPr>
            <a:spLocks noGrp="1"/>
          </p:cNvSpPr>
          <p:nvPr>
            <p:ph type="sldNum" sz="quarter" idx="12"/>
          </p:nvPr>
        </p:nvSpPr>
        <p:spPr/>
        <p:txBody>
          <a:bodyPr/>
          <a:lstStyle/>
          <a:p>
            <a:fld id="{D226B682-7383-1141-98A0-6DE68325F3E8}" type="slidenum">
              <a:rPr lang="en-US" smtClean="0"/>
              <a:t>36</a:t>
            </a:fld>
            <a:endParaRPr lang="en-US" dirty="0"/>
          </a:p>
        </p:txBody>
      </p:sp>
    </p:spTree>
    <p:extLst>
      <p:ext uri="{BB962C8B-B14F-4D97-AF65-F5344CB8AC3E}">
        <p14:creationId xmlns:p14="http://schemas.microsoft.com/office/powerpoint/2010/main" val="41251680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6D5C3-2AB1-4AFE-8CE1-9B80DDFD1996}"/>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8B1FEA12-4037-49D1-B9C3-A1E68E246D81}"/>
              </a:ext>
            </a:extLst>
          </p:cNvPr>
          <p:cNvSpPr>
            <a:spLocks noGrp="1"/>
          </p:cNvSpPr>
          <p:nvPr>
            <p:ph idx="1"/>
          </p:nvPr>
        </p:nvSpPr>
        <p:spPr/>
        <p:txBody>
          <a:bodyPr/>
          <a:lstStyle/>
          <a:p>
            <a:r>
              <a:rPr lang="en-US" dirty="0"/>
              <a:t>Contact </a:t>
            </a:r>
            <a:r>
              <a:rPr lang="en-US" dirty="0">
                <a:hlinkClick r:id="rId2"/>
              </a:rPr>
              <a:t>rdharr4@emory.edu</a:t>
            </a:r>
            <a:r>
              <a:rPr lang="en-US" dirty="0"/>
              <a:t> you need assistance to reconcile negative assessment across multiple support groups.</a:t>
            </a:r>
          </a:p>
        </p:txBody>
      </p:sp>
      <p:sp>
        <p:nvSpPr>
          <p:cNvPr id="4" name="Slide Number Placeholder 3">
            <a:extLst>
              <a:ext uri="{FF2B5EF4-FFF2-40B4-BE49-F238E27FC236}">
                <a16:creationId xmlns:a16="http://schemas.microsoft.com/office/drawing/2014/main" id="{AF8F7768-C29E-44BB-A7A0-8BBD4659C936}"/>
              </a:ext>
            </a:extLst>
          </p:cNvPr>
          <p:cNvSpPr>
            <a:spLocks noGrp="1"/>
          </p:cNvSpPr>
          <p:nvPr>
            <p:ph type="sldNum" sz="quarter" idx="12"/>
          </p:nvPr>
        </p:nvSpPr>
        <p:spPr/>
        <p:txBody>
          <a:bodyPr/>
          <a:lstStyle/>
          <a:p>
            <a:fld id="{D226B682-7383-1141-98A0-6DE68325F3E8}" type="slidenum">
              <a:rPr lang="en-US" smtClean="0"/>
              <a:t>37</a:t>
            </a:fld>
            <a:endParaRPr lang="en-US" dirty="0"/>
          </a:p>
        </p:txBody>
      </p:sp>
    </p:spTree>
    <p:extLst>
      <p:ext uri="{BB962C8B-B14F-4D97-AF65-F5344CB8AC3E}">
        <p14:creationId xmlns:p14="http://schemas.microsoft.com/office/powerpoint/2010/main" val="2698346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Ways to Gather Customer Feedback   </a:t>
            </a:r>
          </a:p>
        </p:txBody>
      </p:sp>
      <p:sp>
        <p:nvSpPr>
          <p:cNvPr id="3" name="Content Placeholder 2"/>
          <p:cNvSpPr>
            <a:spLocks noGrp="1"/>
          </p:cNvSpPr>
          <p:nvPr>
            <p:ph idx="1"/>
          </p:nvPr>
        </p:nvSpPr>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D226B682-7383-1141-98A0-6DE68325F3E8}" type="slidenum">
              <a:rPr lang="en-US" smtClean="0"/>
              <a:t>4</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3096528637"/>
              </p:ext>
            </p:extLst>
          </p:nvPr>
        </p:nvGraphicFramePr>
        <p:xfrm>
          <a:off x="457200" y="957945"/>
          <a:ext cx="8090452" cy="4572000"/>
        </p:xfrm>
        <a:graphic>
          <a:graphicData uri="http://schemas.openxmlformats.org/drawingml/2006/table">
            <a:tbl>
              <a:tblPr firstRow="1" bandRow="1">
                <a:tableStyleId>{5C22544A-7EE6-4342-B048-85BDC9FD1C3A}</a:tableStyleId>
              </a:tblPr>
              <a:tblGrid>
                <a:gridCol w="4045226">
                  <a:extLst>
                    <a:ext uri="{9D8B030D-6E8A-4147-A177-3AD203B41FA5}">
                      <a16:colId xmlns:a16="http://schemas.microsoft.com/office/drawing/2014/main" val="20000"/>
                    </a:ext>
                  </a:extLst>
                </a:gridCol>
                <a:gridCol w="4045226">
                  <a:extLst>
                    <a:ext uri="{9D8B030D-6E8A-4147-A177-3AD203B41FA5}">
                      <a16:colId xmlns:a16="http://schemas.microsoft.com/office/drawing/2014/main" val="20001"/>
                    </a:ext>
                  </a:extLst>
                </a:gridCol>
              </a:tblGrid>
              <a:tr h="32722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r h="327220">
                <a:tc>
                  <a:txBody>
                    <a:bodyPr/>
                    <a:lstStyle/>
                    <a:p>
                      <a:r>
                        <a:rPr lang="en-US" dirty="0"/>
                        <a:t>Service</a:t>
                      </a:r>
                      <a:r>
                        <a:rPr lang="en-US" baseline="0" dirty="0"/>
                        <a:t> Desk Calls</a:t>
                      </a:r>
                      <a:endParaRPr lang="en-US" dirty="0"/>
                    </a:p>
                  </a:txBody>
                  <a:tcPr/>
                </a:tc>
                <a:tc>
                  <a:txBody>
                    <a:bodyPr/>
                    <a:lstStyle/>
                    <a:p>
                      <a:r>
                        <a:rPr lang="en-US" dirty="0"/>
                        <a:t>X</a:t>
                      </a:r>
                    </a:p>
                  </a:txBody>
                  <a:tcPr/>
                </a:tc>
                <a:extLst>
                  <a:ext uri="{0D108BD9-81ED-4DB2-BD59-A6C34878D82A}">
                    <a16:rowId xmlns:a16="http://schemas.microsoft.com/office/drawing/2014/main" val="10001"/>
                  </a:ext>
                </a:extLst>
              </a:tr>
              <a:tr h="32722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327220">
                <a:tc>
                  <a:txBody>
                    <a:bodyPr/>
                    <a:lstStyle/>
                    <a:p>
                      <a:r>
                        <a:rPr lang="en-US" dirty="0"/>
                        <a:t>Meet with Customer</a:t>
                      </a:r>
                    </a:p>
                  </a:txBody>
                  <a:tcPr/>
                </a:tc>
                <a:tc>
                  <a:txBody>
                    <a:bodyPr/>
                    <a:lstStyle/>
                    <a:p>
                      <a:r>
                        <a:rPr lang="en-US" dirty="0"/>
                        <a:t>X</a:t>
                      </a:r>
                    </a:p>
                  </a:txBody>
                  <a:tcPr/>
                </a:tc>
                <a:extLst>
                  <a:ext uri="{0D108BD9-81ED-4DB2-BD59-A6C34878D82A}">
                    <a16:rowId xmlns:a16="http://schemas.microsoft.com/office/drawing/2014/main" val="10003"/>
                  </a:ext>
                </a:extLst>
              </a:tr>
              <a:tr h="32722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r h="572635">
                <a:tc>
                  <a:txBody>
                    <a:bodyPr/>
                    <a:lstStyle/>
                    <a:p>
                      <a:r>
                        <a:rPr lang="en-US" baseline="0" dirty="0"/>
                        <a:t>Phone Call/ Walkin/Email</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X</a:t>
                      </a:r>
                    </a:p>
                    <a:p>
                      <a:endParaRPr lang="en-US" dirty="0"/>
                    </a:p>
                  </a:txBody>
                  <a:tcPr/>
                </a:tc>
                <a:extLst>
                  <a:ext uri="{0D108BD9-81ED-4DB2-BD59-A6C34878D82A}">
                    <a16:rowId xmlns:a16="http://schemas.microsoft.com/office/drawing/2014/main" val="10005"/>
                  </a:ext>
                </a:extLst>
              </a:tr>
              <a:tr h="32722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6"/>
                  </a:ext>
                </a:extLst>
              </a:tr>
              <a:tr h="1554295">
                <a:tc>
                  <a:txBody>
                    <a:bodyPr/>
                    <a:lstStyle/>
                    <a:p>
                      <a:pPr marL="0" indent="0">
                        <a:buFont typeface="Arial" charset="0"/>
                        <a:buNone/>
                      </a:pPr>
                      <a:r>
                        <a:rPr lang="en-US" dirty="0"/>
                        <a:t>Customer Satisfaction</a:t>
                      </a:r>
                      <a:r>
                        <a:rPr lang="en-US" baseline="0" dirty="0"/>
                        <a:t> Assessment  at Incident Resolution</a:t>
                      </a:r>
                      <a:endParaRPr lang="en-US" dirty="0"/>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800" b="0" i="0" kern="1200" dirty="0">
                          <a:solidFill>
                            <a:schemeClr val="dk1"/>
                          </a:solidFill>
                          <a:effectLst/>
                          <a:latin typeface="+mn-lt"/>
                          <a:ea typeface="+mn-ea"/>
                          <a:cs typeface="+mn-cs"/>
                        </a:rPr>
                        <a:t>Low</a:t>
                      </a:r>
                      <a:r>
                        <a:rPr lang="en-US" sz="1800" b="0" i="0" kern="1200" baseline="0" dirty="0">
                          <a:solidFill>
                            <a:schemeClr val="dk1"/>
                          </a:solidFill>
                          <a:effectLst/>
                          <a:latin typeface="+mn-lt"/>
                          <a:ea typeface="+mn-ea"/>
                          <a:cs typeface="+mn-cs"/>
                        </a:rPr>
                        <a:t> Cost Leader</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800" b="0" i="0" kern="1200" baseline="0" dirty="0">
                          <a:solidFill>
                            <a:schemeClr val="dk1"/>
                          </a:solidFill>
                          <a:effectLst/>
                          <a:latin typeface="+mn-lt"/>
                          <a:ea typeface="+mn-ea"/>
                          <a:cs typeface="+mn-cs"/>
                        </a:rPr>
                        <a:t>Immediate Feedback   </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800" b="0" i="0" kern="1200" baseline="0" dirty="0">
                          <a:solidFill>
                            <a:schemeClr val="dk1"/>
                          </a:solidFill>
                          <a:effectLst/>
                          <a:latin typeface="+mn-lt"/>
                          <a:ea typeface="+mn-ea"/>
                          <a:cs typeface="+mn-cs"/>
                        </a:rPr>
                        <a:t>Comparative Reporting   </a:t>
                      </a:r>
                      <a:endParaRPr lang="en-US" sz="1800" b="0" i="0" kern="1200" dirty="0">
                        <a:solidFill>
                          <a:schemeClr val="dk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800" b="0" i="0" kern="1200" dirty="0">
                        <a:solidFill>
                          <a:schemeClr val="dk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dirty="0"/>
                    </a:p>
                    <a:p>
                      <a:pPr marL="0" indent="0">
                        <a:buFont typeface="Wingdings" panose="05000000000000000000" pitchFamily="2" charset="2"/>
                        <a:buNone/>
                      </a:pPr>
                      <a:r>
                        <a:rPr lang="en-US" dirty="0"/>
                        <a:t> </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021198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Survey Details </a:t>
            </a:r>
            <a:endParaRPr lang="en-US" dirty="0">
              <a:hlinkClick r:id="rId3"/>
            </a:endParaRPr>
          </a:p>
        </p:txBody>
      </p:sp>
      <p:sp>
        <p:nvSpPr>
          <p:cNvPr id="3" name="Content Placeholder 2"/>
          <p:cNvSpPr>
            <a:spLocks noGrp="1"/>
          </p:cNvSpPr>
          <p:nvPr>
            <p:ph idx="1"/>
          </p:nvPr>
        </p:nvSpPr>
        <p:spPr>
          <a:xfrm>
            <a:off x="663388" y="1407459"/>
            <a:ext cx="8023412" cy="4718704"/>
          </a:xfrm>
        </p:spPr>
        <p:txBody>
          <a:bodyPr/>
          <a:lstStyle/>
          <a:p>
            <a:endParaRPr lang="en-US" dirty="0"/>
          </a:p>
          <a:p>
            <a:endParaRPr lang="en-US" dirty="0"/>
          </a:p>
        </p:txBody>
      </p:sp>
      <p:sp>
        <p:nvSpPr>
          <p:cNvPr id="4" name="Slide Number Placeholder 3"/>
          <p:cNvSpPr>
            <a:spLocks noGrp="1"/>
          </p:cNvSpPr>
          <p:nvPr>
            <p:ph type="sldNum" sz="quarter" idx="12"/>
          </p:nvPr>
        </p:nvSpPr>
        <p:spPr/>
        <p:txBody>
          <a:bodyPr/>
          <a:lstStyle/>
          <a:p>
            <a:fld id="{D226B682-7383-1141-98A0-6DE68325F3E8}" type="slidenum">
              <a:rPr lang="en-US" smtClean="0"/>
              <a:t>5</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743602737"/>
              </p:ext>
            </p:extLst>
          </p:nvPr>
        </p:nvGraphicFramePr>
        <p:xfrm>
          <a:off x="452386" y="856753"/>
          <a:ext cx="8460608" cy="6254490"/>
        </p:xfrm>
        <a:graphic>
          <a:graphicData uri="http://schemas.openxmlformats.org/drawingml/2006/table">
            <a:tbl>
              <a:tblPr firstRow="1" bandRow="1">
                <a:tableStyleId>{5C22544A-7EE6-4342-B048-85BDC9FD1C3A}</a:tableStyleId>
              </a:tblPr>
              <a:tblGrid>
                <a:gridCol w="3478346">
                  <a:extLst>
                    <a:ext uri="{9D8B030D-6E8A-4147-A177-3AD203B41FA5}">
                      <a16:colId xmlns:a16="http://schemas.microsoft.com/office/drawing/2014/main" val="20000"/>
                    </a:ext>
                  </a:extLst>
                </a:gridCol>
                <a:gridCol w="4982262">
                  <a:extLst>
                    <a:ext uri="{9D8B030D-6E8A-4147-A177-3AD203B41FA5}">
                      <a16:colId xmlns:a16="http://schemas.microsoft.com/office/drawing/2014/main" val="20001"/>
                    </a:ext>
                  </a:extLst>
                </a:gridCol>
              </a:tblGrid>
              <a:tr h="795525">
                <a:tc>
                  <a:txBody>
                    <a:bodyPr/>
                    <a:lstStyle/>
                    <a:p>
                      <a:r>
                        <a:rPr lang="en-US" dirty="0"/>
                        <a:t> </a:t>
                      </a:r>
                      <a:endParaRPr lang="en-US" baseline="0" dirty="0"/>
                    </a:p>
                    <a:p>
                      <a:endParaRPr lang="en-US" baseline="0" dirty="0"/>
                    </a:p>
                    <a:p>
                      <a:endParaRPr lang="en-US" dirty="0"/>
                    </a:p>
                  </a:txBody>
                  <a:tcPr/>
                </a:tc>
                <a:tc>
                  <a:txBody>
                    <a:bodyPr/>
                    <a:lstStyle/>
                    <a:p>
                      <a:r>
                        <a:rPr lang="en-US" dirty="0"/>
                        <a:t>Assessments</a:t>
                      </a:r>
                      <a:r>
                        <a:rPr lang="en-US" baseline="0" dirty="0"/>
                        <a:t> </a:t>
                      </a:r>
                      <a:endParaRPr lang="en-US" dirty="0"/>
                    </a:p>
                  </a:txBody>
                  <a:tcPr/>
                </a:tc>
                <a:extLst>
                  <a:ext uri="{0D108BD9-81ED-4DB2-BD59-A6C34878D82A}">
                    <a16:rowId xmlns:a16="http://schemas.microsoft.com/office/drawing/2014/main" val="10000"/>
                  </a:ext>
                </a:extLst>
              </a:tr>
              <a:tr h="422830">
                <a:tc>
                  <a:txBody>
                    <a:bodyPr/>
                    <a:lstStyle/>
                    <a:p>
                      <a:r>
                        <a:rPr lang="en-US" sz="1200" kern="1200" dirty="0">
                          <a:solidFill>
                            <a:srgbClr val="002878"/>
                          </a:solidFill>
                          <a:latin typeface="+mn-lt"/>
                          <a:ea typeface="+mn-ea"/>
                          <a:cs typeface="+mn-cs"/>
                        </a:rPr>
                        <a:t>Survey Structure </a:t>
                      </a:r>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Wingdings" charset="2"/>
                        <a:buChar char="ü"/>
                        <a:tabLst/>
                        <a:defRPr/>
                      </a:pPr>
                      <a:r>
                        <a:rPr lang="en-US" sz="1200" kern="1200" dirty="0">
                          <a:solidFill>
                            <a:srgbClr val="002878"/>
                          </a:solidFill>
                          <a:latin typeface="+mn-lt"/>
                          <a:ea typeface="+mn-ea"/>
                          <a:cs typeface="+mn-cs"/>
                        </a:rPr>
                        <a:t>Communications </a:t>
                      </a:r>
                      <a:r>
                        <a:rPr lang="en-US" sz="1200" kern="1200" baseline="0" dirty="0">
                          <a:solidFill>
                            <a:srgbClr val="002878"/>
                          </a:solidFill>
                          <a:latin typeface="+mn-lt"/>
                          <a:ea typeface="+mn-ea"/>
                          <a:cs typeface="+mn-cs"/>
                        </a:rPr>
                        <a:t>contain</a:t>
                      </a:r>
                      <a:r>
                        <a:rPr lang="en-US" sz="1200" kern="1200" dirty="0">
                          <a:solidFill>
                            <a:srgbClr val="002878"/>
                          </a:solidFill>
                          <a:latin typeface="+mn-lt"/>
                          <a:ea typeface="+mn-ea"/>
                          <a:cs typeface="+mn-cs"/>
                        </a:rPr>
                        <a:t> the term “Survey” (Tool is Assessment)</a:t>
                      </a:r>
                    </a:p>
                    <a:p>
                      <a:pPr marL="285750" marR="0" lvl="0" indent="-285750" algn="l" defTabSz="457200" rtl="0" eaLnBrk="1" fontAlgn="auto" latinLnBrk="0" hangingPunct="1">
                        <a:lnSpc>
                          <a:spcPct val="100000"/>
                        </a:lnSpc>
                        <a:spcBef>
                          <a:spcPts val="0"/>
                        </a:spcBef>
                        <a:spcAft>
                          <a:spcPts val="0"/>
                        </a:spcAft>
                        <a:buClrTx/>
                        <a:buSzTx/>
                        <a:buFont typeface="Wingdings" charset="2"/>
                        <a:buChar char="ü"/>
                        <a:tabLst/>
                        <a:defRPr/>
                      </a:pPr>
                      <a:r>
                        <a:rPr lang="en-US" sz="1200" kern="1200" baseline="0" dirty="0">
                          <a:solidFill>
                            <a:srgbClr val="FF0000"/>
                          </a:solidFill>
                          <a:latin typeface="+mn-lt"/>
                          <a:ea typeface="+mn-ea"/>
                          <a:cs typeface="+mn-cs"/>
                        </a:rPr>
                        <a:t>Questions are </a:t>
                      </a:r>
                      <a:r>
                        <a:rPr lang="en-US" sz="1200" kern="1200" dirty="0">
                          <a:solidFill>
                            <a:srgbClr val="FF0000"/>
                          </a:solidFill>
                          <a:latin typeface="+mn-lt"/>
                          <a:ea typeface="+mn-ea"/>
                          <a:cs typeface="+mn-cs"/>
                        </a:rPr>
                        <a:t>Optional</a:t>
                      </a:r>
                    </a:p>
                    <a:p>
                      <a:pPr marL="285750" indent="-285750">
                        <a:buFont typeface="Wingdings" charset="2"/>
                        <a:buChar char="ü"/>
                      </a:pPr>
                      <a:r>
                        <a:rPr lang="en-US" sz="1200" kern="1200" dirty="0">
                          <a:solidFill>
                            <a:srgbClr val="002878"/>
                          </a:solidFill>
                          <a:latin typeface="+mn-lt"/>
                          <a:ea typeface="+mn-ea"/>
                          <a:cs typeface="+mn-cs"/>
                        </a:rPr>
                        <a:t>Measurable Likert Scale</a:t>
                      </a:r>
                      <a:r>
                        <a:rPr lang="en-US" sz="1200" kern="1200" baseline="0" dirty="0">
                          <a:solidFill>
                            <a:srgbClr val="002878"/>
                          </a:solidFill>
                          <a:latin typeface="+mn-lt"/>
                          <a:ea typeface="+mn-ea"/>
                          <a:cs typeface="+mn-cs"/>
                        </a:rPr>
                        <a:t> </a:t>
                      </a:r>
                    </a:p>
                    <a:p>
                      <a:pPr marL="285750" indent="-285750">
                        <a:buFont typeface="Wingdings" charset="2"/>
                        <a:buChar char="ü"/>
                      </a:pPr>
                      <a:r>
                        <a:rPr lang="en-US" sz="1200" kern="1200" baseline="0" dirty="0">
                          <a:solidFill>
                            <a:srgbClr val="002878"/>
                          </a:solidFill>
                          <a:latin typeface="+mn-lt"/>
                          <a:ea typeface="+mn-ea"/>
                          <a:cs typeface="+mn-cs"/>
                        </a:rPr>
                        <a:t>8  Questions total of which 6 are scored  </a:t>
                      </a:r>
                    </a:p>
                    <a:p>
                      <a:pPr marL="285750" marR="0" lvl="0" indent="-285750" algn="l" defTabSz="457200" rtl="0" eaLnBrk="1" fontAlgn="auto" latinLnBrk="0" hangingPunct="1">
                        <a:lnSpc>
                          <a:spcPct val="100000"/>
                        </a:lnSpc>
                        <a:spcBef>
                          <a:spcPts val="0"/>
                        </a:spcBef>
                        <a:spcAft>
                          <a:spcPts val="0"/>
                        </a:spcAft>
                        <a:buClrTx/>
                        <a:buSzTx/>
                        <a:buFont typeface="Wingdings" charset="2"/>
                        <a:buChar char="ü"/>
                        <a:tabLst/>
                        <a:defRPr/>
                      </a:pPr>
                      <a:r>
                        <a:rPr lang="en-US" sz="1200" kern="1200" dirty="0">
                          <a:solidFill>
                            <a:srgbClr val="002878"/>
                          </a:solidFill>
                          <a:latin typeface="+mn-lt"/>
                          <a:ea typeface="+mn-ea"/>
                          <a:cs typeface="+mn-cs"/>
                        </a:rPr>
                        <a:t>Incident Module only for Record type Incident and Request </a:t>
                      </a:r>
                    </a:p>
                    <a:p>
                      <a:pPr marL="285750" marR="0" lvl="0" indent="-285750" algn="l" defTabSz="457200" rtl="0" eaLnBrk="1" fontAlgn="auto" latinLnBrk="0" hangingPunct="1">
                        <a:lnSpc>
                          <a:spcPct val="100000"/>
                        </a:lnSpc>
                        <a:spcBef>
                          <a:spcPts val="0"/>
                        </a:spcBef>
                        <a:spcAft>
                          <a:spcPts val="0"/>
                        </a:spcAft>
                        <a:buClrTx/>
                        <a:buSzTx/>
                        <a:buFont typeface="Wingdings" charset="2"/>
                        <a:buChar char="ü"/>
                        <a:tabLst/>
                        <a:defRPr/>
                      </a:pPr>
                      <a:r>
                        <a:rPr lang="en-US" sz="1200" kern="1200" dirty="0">
                          <a:solidFill>
                            <a:srgbClr val="002878"/>
                          </a:solidFill>
                          <a:latin typeface="+mn-lt"/>
                          <a:ea typeface="+mn-ea"/>
                          <a:cs typeface="+mn-cs"/>
                        </a:rPr>
                        <a:t>No</a:t>
                      </a:r>
                      <a:r>
                        <a:rPr lang="en-US" sz="1200" kern="1200" baseline="0" dirty="0">
                          <a:solidFill>
                            <a:srgbClr val="002878"/>
                          </a:solidFill>
                          <a:latin typeface="+mn-lt"/>
                          <a:ea typeface="+mn-ea"/>
                          <a:cs typeface="+mn-cs"/>
                        </a:rPr>
                        <a:t> Service </a:t>
                      </a:r>
                      <a:r>
                        <a:rPr lang="en-US" sz="1200" kern="1200" dirty="0">
                          <a:solidFill>
                            <a:srgbClr val="002878"/>
                          </a:solidFill>
                          <a:latin typeface="+mn-lt"/>
                          <a:ea typeface="+mn-ea"/>
                          <a:cs typeface="+mn-cs"/>
                        </a:rPr>
                        <a:t>Request</a:t>
                      </a:r>
                      <a:r>
                        <a:rPr lang="en-US" sz="1200" kern="1200" baseline="0" dirty="0">
                          <a:solidFill>
                            <a:srgbClr val="002878"/>
                          </a:solidFill>
                          <a:latin typeface="+mn-lt"/>
                          <a:ea typeface="+mn-ea"/>
                          <a:cs typeface="+mn-cs"/>
                        </a:rPr>
                        <a:t> Module Assessments (May Change in the near future)</a:t>
                      </a:r>
                      <a:endParaRPr lang="en-US" sz="1200" kern="1200" dirty="0">
                        <a:solidFill>
                          <a:srgbClr val="002878"/>
                        </a:solidFill>
                        <a:latin typeface="+mn-lt"/>
                        <a:ea typeface="+mn-ea"/>
                        <a:cs typeface="+mn-cs"/>
                      </a:endParaRPr>
                    </a:p>
                    <a:p>
                      <a:pPr marL="285750" indent="-285750">
                        <a:buFont typeface="Wingdings" charset="2"/>
                        <a:buChar char="ü"/>
                      </a:pPr>
                      <a:endParaRPr lang="en-US" sz="1200" kern="1200" dirty="0">
                        <a:solidFill>
                          <a:srgbClr val="002878"/>
                        </a:solidFill>
                        <a:latin typeface="+mn-lt"/>
                        <a:ea typeface="+mn-ea"/>
                        <a:cs typeface="+mn-cs"/>
                      </a:endParaRPr>
                    </a:p>
                  </a:txBody>
                  <a:tcPr/>
                </a:tc>
                <a:extLst>
                  <a:ext uri="{0D108BD9-81ED-4DB2-BD59-A6C34878D82A}">
                    <a16:rowId xmlns:a16="http://schemas.microsoft.com/office/drawing/2014/main" val="10001"/>
                  </a:ext>
                </a:extLst>
              </a:tr>
              <a:tr h="265175">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0002"/>
                  </a:ext>
                </a:extLst>
              </a:tr>
              <a:tr h="1113734">
                <a:tc>
                  <a:txBody>
                    <a:bodyPr/>
                    <a:lstStyle/>
                    <a:p>
                      <a:pPr marL="0" algn="l" defTabSz="457200" rtl="0" eaLnBrk="1" latinLnBrk="0" hangingPunct="1"/>
                      <a:r>
                        <a:rPr lang="en-US" sz="1200" kern="1200" dirty="0">
                          <a:solidFill>
                            <a:srgbClr val="002878"/>
                          </a:solidFill>
                          <a:latin typeface="+mn-lt"/>
                          <a:ea typeface="+mn-ea"/>
                          <a:cs typeface="+mn-cs"/>
                        </a:rPr>
                        <a:t>Survey Parameters</a:t>
                      </a:r>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Wingdings" charset="2"/>
                        <a:buChar char="ü"/>
                        <a:tabLst/>
                        <a:defRPr/>
                      </a:pPr>
                      <a:r>
                        <a:rPr lang="en-US" sz="1200" kern="1200" dirty="0">
                          <a:solidFill>
                            <a:srgbClr val="002878"/>
                          </a:solidFill>
                          <a:latin typeface="+mn-lt"/>
                          <a:ea typeface="+mn-ea"/>
                          <a:cs typeface="+mn-cs"/>
                        </a:rPr>
                        <a:t>Customer</a:t>
                      </a:r>
                      <a:r>
                        <a:rPr lang="en-US" sz="1200" kern="1200" baseline="0" dirty="0">
                          <a:solidFill>
                            <a:srgbClr val="002878"/>
                          </a:solidFill>
                          <a:latin typeface="+mn-lt"/>
                          <a:ea typeface="+mn-ea"/>
                          <a:cs typeface="+mn-cs"/>
                        </a:rPr>
                        <a:t> must</a:t>
                      </a:r>
                      <a:r>
                        <a:rPr lang="en-US" sz="1200" kern="1200" dirty="0">
                          <a:solidFill>
                            <a:srgbClr val="002878"/>
                          </a:solidFill>
                          <a:latin typeface="+mn-lt"/>
                          <a:ea typeface="+mn-ea"/>
                          <a:cs typeface="+mn-cs"/>
                        </a:rPr>
                        <a:t> log into ServiceNow</a:t>
                      </a:r>
                    </a:p>
                    <a:p>
                      <a:pPr marL="285750" marR="0" lvl="0" indent="-285750" algn="l" defTabSz="457200" rtl="0" eaLnBrk="1" fontAlgn="auto" latinLnBrk="0" hangingPunct="1">
                        <a:lnSpc>
                          <a:spcPct val="100000"/>
                        </a:lnSpc>
                        <a:spcBef>
                          <a:spcPts val="0"/>
                        </a:spcBef>
                        <a:spcAft>
                          <a:spcPts val="0"/>
                        </a:spcAft>
                        <a:buClrTx/>
                        <a:buSzTx/>
                        <a:buFont typeface="Wingdings" charset="2"/>
                        <a:buChar char="ü"/>
                        <a:tabLst/>
                        <a:defRPr/>
                      </a:pPr>
                      <a:r>
                        <a:rPr lang="en-US" sz="1200" kern="1200" dirty="0">
                          <a:solidFill>
                            <a:srgbClr val="002878"/>
                          </a:solidFill>
                          <a:latin typeface="+mn-lt"/>
                          <a:ea typeface="+mn-ea"/>
                          <a:cs typeface="+mn-cs"/>
                        </a:rPr>
                        <a:t>There is a 1 to 1 relationship between Assessment</a:t>
                      </a:r>
                      <a:r>
                        <a:rPr lang="en-US" sz="1200" kern="1200" baseline="0" dirty="0">
                          <a:solidFill>
                            <a:srgbClr val="002878"/>
                          </a:solidFill>
                          <a:latin typeface="+mn-lt"/>
                          <a:ea typeface="+mn-ea"/>
                          <a:cs typeface="+mn-cs"/>
                        </a:rPr>
                        <a:t> and a Ticket</a:t>
                      </a:r>
                    </a:p>
                    <a:p>
                      <a:pPr marL="285750" marR="0" lvl="0" indent="-285750" algn="l" defTabSz="457200" rtl="0" eaLnBrk="1" fontAlgn="auto" latinLnBrk="0" hangingPunct="1">
                        <a:lnSpc>
                          <a:spcPct val="100000"/>
                        </a:lnSpc>
                        <a:spcBef>
                          <a:spcPts val="0"/>
                        </a:spcBef>
                        <a:spcAft>
                          <a:spcPts val="0"/>
                        </a:spcAft>
                        <a:buClrTx/>
                        <a:buSzTx/>
                        <a:buFont typeface="Wingdings" charset="2"/>
                        <a:buChar char="ü"/>
                        <a:tabLst/>
                        <a:defRPr/>
                      </a:pPr>
                      <a:r>
                        <a:rPr lang="en-US" sz="1200" kern="1200" dirty="0">
                          <a:solidFill>
                            <a:srgbClr val="002878"/>
                          </a:solidFill>
                          <a:latin typeface="+mn-lt"/>
                          <a:ea typeface="+mn-ea"/>
                          <a:cs typeface="+mn-cs"/>
                        </a:rPr>
                        <a:t>Assessments Closed complete after 48 hours</a:t>
                      </a:r>
                    </a:p>
                    <a:p>
                      <a:pPr marL="285750" marR="0" lvl="0" indent="-285750" algn="l" defTabSz="457200" rtl="0" eaLnBrk="1" fontAlgn="auto" latinLnBrk="0" hangingPunct="1">
                        <a:lnSpc>
                          <a:spcPct val="100000"/>
                        </a:lnSpc>
                        <a:spcBef>
                          <a:spcPts val="0"/>
                        </a:spcBef>
                        <a:spcAft>
                          <a:spcPts val="0"/>
                        </a:spcAft>
                        <a:buClrTx/>
                        <a:buSzTx/>
                        <a:buFont typeface="Wingdings" charset="2"/>
                        <a:buChar char="ü"/>
                        <a:tabLst/>
                        <a:defRPr/>
                      </a:pPr>
                      <a:r>
                        <a:rPr lang="en-US" sz="1200" kern="1200" dirty="0">
                          <a:solidFill>
                            <a:srgbClr val="002878"/>
                          </a:solidFill>
                          <a:latin typeface="+mn-lt"/>
                          <a:ea typeface="+mn-ea"/>
                          <a:cs typeface="+mn-cs"/>
                        </a:rPr>
                        <a:t>Menu option provides the capability to save answers</a:t>
                      </a:r>
                      <a:r>
                        <a:rPr lang="en-US" sz="1200" kern="1200" baseline="0" dirty="0">
                          <a:solidFill>
                            <a:srgbClr val="002878"/>
                          </a:solidFill>
                          <a:latin typeface="+mn-lt"/>
                          <a:ea typeface="+mn-ea"/>
                          <a:cs typeface="+mn-cs"/>
                        </a:rPr>
                        <a:t> for </a:t>
                      </a:r>
                      <a:r>
                        <a:rPr lang="en-US" sz="1200" kern="1200" dirty="0">
                          <a:solidFill>
                            <a:srgbClr val="002878"/>
                          </a:solidFill>
                          <a:latin typeface="+mn-lt"/>
                          <a:ea typeface="+mn-ea"/>
                          <a:cs typeface="+mn-cs"/>
                        </a:rPr>
                        <a:t>incomplete  Assessments</a:t>
                      </a:r>
                    </a:p>
                    <a:p>
                      <a:endParaRPr lang="en-US" sz="1200" dirty="0"/>
                    </a:p>
                  </a:txBody>
                  <a:tcPr/>
                </a:tc>
                <a:extLst>
                  <a:ext uri="{0D108BD9-81ED-4DB2-BD59-A6C34878D82A}">
                    <a16:rowId xmlns:a16="http://schemas.microsoft.com/office/drawing/2014/main" val="10003"/>
                  </a:ext>
                </a:extLst>
              </a:tr>
              <a:tr h="265175">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0004"/>
                  </a:ext>
                </a:extLst>
              </a:tr>
              <a:tr h="90159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rgbClr val="002878"/>
                          </a:solidFill>
                          <a:latin typeface="+mn-lt"/>
                          <a:ea typeface="+mn-ea"/>
                          <a:cs typeface="+mn-cs"/>
                        </a:rPr>
                        <a:t>Notifications </a:t>
                      </a:r>
                    </a:p>
                    <a:p>
                      <a:endParaRPr lang="en-US" sz="1200" dirty="0"/>
                    </a:p>
                  </a:txBody>
                  <a:tcPr/>
                </a:tc>
                <a:tc>
                  <a:txBody>
                    <a:bodyPr/>
                    <a:lstStyle/>
                    <a:p>
                      <a:pPr marL="0" indent="-285750" algn="l" defTabSz="457200" rtl="0" eaLnBrk="1" latinLnBrk="0" hangingPunct="1">
                        <a:buFont typeface="Wingdings" charset="2"/>
                        <a:buChar char="ü"/>
                      </a:pPr>
                      <a:r>
                        <a:rPr lang="en-US" sz="1200" kern="1200" dirty="0">
                          <a:solidFill>
                            <a:srgbClr val="002878"/>
                          </a:solidFill>
                          <a:latin typeface="+mn-lt"/>
                          <a:ea typeface="+mn-ea"/>
                          <a:cs typeface="+mn-cs"/>
                        </a:rPr>
                        <a:t>Resolved</a:t>
                      </a:r>
                      <a:r>
                        <a:rPr lang="en-US" sz="1200" kern="1200" baseline="0" dirty="0">
                          <a:solidFill>
                            <a:srgbClr val="002878"/>
                          </a:solidFill>
                          <a:latin typeface="+mn-lt"/>
                          <a:ea typeface="+mn-ea"/>
                          <a:cs typeface="+mn-cs"/>
                        </a:rPr>
                        <a:t> </a:t>
                      </a:r>
                      <a:endParaRPr lang="en-US" sz="1200" kern="1200" dirty="0">
                        <a:solidFill>
                          <a:srgbClr val="002878"/>
                        </a:solidFill>
                        <a:latin typeface="+mn-lt"/>
                        <a:ea typeface="+mn-ea"/>
                        <a:cs typeface="+mn-cs"/>
                      </a:endParaRPr>
                    </a:p>
                    <a:p>
                      <a:pPr marL="0" indent="-285750" algn="l" defTabSz="457200" rtl="0" eaLnBrk="1" latinLnBrk="0" hangingPunct="1">
                        <a:buFont typeface="Wingdings" charset="2"/>
                        <a:buChar char="ü"/>
                      </a:pPr>
                      <a:r>
                        <a:rPr lang="en-US" sz="1200" kern="1200" dirty="0">
                          <a:solidFill>
                            <a:srgbClr val="002878"/>
                          </a:solidFill>
                          <a:latin typeface="+mn-lt"/>
                          <a:ea typeface="+mn-ea"/>
                          <a:cs typeface="+mn-cs"/>
                        </a:rPr>
                        <a:t>Survey Invitation</a:t>
                      </a:r>
                    </a:p>
                    <a:p>
                      <a:pPr marL="0" marR="0" lvl="0" indent="-285750" algn="l" defTabSz="457200" rtl="0" eaLnBrk="1" fontAlgn="auto" latinLnBrk="0" hangingPunct="1">
                        <a:lnSpc>
                          <a:spcPct val="100000"/>
                        </a:lnSpc>
                        <a:spcBef>
                          <a:spcPts val="0"/>
                        </a:spcBef>
                        <a:spcAft>
                          <a:spcPts val="0"/>
                        </a:spcAft>
                        <a:buClrTx/>
                        <a:buSzTx/>
                        <a:buFont typeface="Wingdings" charset="2"/>
                        <a:buChar char="ü"/>
                        <a:tabLst/>
                        <a:defRPr/>
                      </a:pPr>
                      <a:r>
                        <a:rPr lang="en-US" sz="1200" kern="1200" dirty="0">
                          <a:solidFill>
                            <a:srgbClr val="002878"/>
                          </a:solidFill>
                          <a:latin typeface="+mn-lt"/>
                          <a:ea typeface="+mn-ea"/>
                          <a:cs typeface="+mn-cs"/>
                        </a:rPr>
                        <a:t>New!</a:t>
                      </a:r>
                      <a:r>
                        <a:rPr lang="en-US" sz="1200" kern="1200" baseline="0" dirty="0">
                          <a:solidFill>
                            <a:srgbClr val="002878"/>
                          </a:solidFill>
                          <a:latin typeface="+mn-lt"/>
                          <a:ea typeface="+mn-ea"/>
                          <a:cs typeface="+mn-cs"/>
                        </a:rPr>
                        <a:t> </a:t>
                      </a:r>
                      <a:r>
                        <a:rPr lang="en-US" sz="1200" kern="1200" dirty="0">
                          <a:solidFill>
                            <a:srgbClr val="002878"/>
                          </a:solidFill>
                          <a:latin typeface="+mn-lt"/>
                          <a:ea typeface="+mn-ea"/>
                          <a:cs typeface="+mn-cs"/>
                        </a:rPr>
                        <a:t>Negative Feedback </a:t>
                      </a:r>
                      <a:r>
                        <a:rPr lang="en-US" sz="1200" kern="1200" baseline="0" dirty="0">
                          <a:solidFill>
                            <a:srgbClr val="002878"/>
                          </a:solidFill>
                          <a:latin typeface="+mn-lt"/>
                          <a:ea typeface="+mn-ea"/>
                          <a:cs typeface="+mn-cs"/>
                        </a:rPr>
                        <a:t> </a:t>
                      </a:r>
                      <a:endParaRPr lang="en-US" sz="1200" kern="1200" dirty="0">
                        <a:solidFill>
                          <a:srgbClr val="002878"/>
                        </a:solidFill>
                        <a:latin typeface="+mn-lt"/>
                        <a:ea typeface="+mn-ea"/>
                        <a:cs typeface="+mn-cs"/>
                      </a:endParaRPr>
                    </a:p>
                    <a:p>
                      <a:endParaRPr lang="en-US" sz="1200" dirty="0"/>
                    </a:p>
                  </a:txBody>
                  <a:tcPr/>
                </a:tc>
                <a:extLst>
                  <a:ext uri="{0D108BD9-81ED-4DB2-BD59-A6C34878D82A}">
                    <a16:rowId xmlns:a16="http://schemas.microsoft.com/office/drawing/2014/main" val="10005"/>
                  </a:ext>
                </a:extLst>
              </a:tr>
              <a:tr h="450797">
                <a:tc>
                  <a:txBody>
                    <a:bodyPr/>
                    <a:lstStyle/>
                    <a:p>
                      <a:endParaRPr lang="en-US" sz="1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0" dirty="0"/>
                        <a:t> </a:t>
                      </a:r>
                      <a:endParaRPr lang="en-US" sz="1200" dirty="0"/>
                    </a:p>
                    <a:p>
                      <a:endParaRPr lang="en-US" sz="1200" dirty="0"/>
                    </a:p>
                  </a:txBody>
                  <a:tcPr/>
                </a:tc>
                <a:extLst>
                  <a:ext uri="{0D108BD9-81ED-4DB2-BD59-A6C34878D82A}">
                    <a16:rowId xmlns:a16="http://schemas.microsoft.com/office/drawing/2014/main" val="10006"/>
                  </a:ext>
                </a:extLst>
              </a:tr>
              <a:tr h="68945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rgbClr val="002878"/>
                          </a:solidFill>
                          <a:latin typeface="+mn-lt"/>
                          <a:ea typeface="+mn-ea"/>
                          <a:cs typeface="+mn-cs"/>
                        </a:rPr>
                        <a:t>Reporting</a:t>
                      </a:r>
                    </a:p>
                    <a:p>
                      <a:endParaRPr lang="en-US" sz="1200" dirty="0"/>
                    </a:p>
                  </a:txBody>
                  <a:tcPr/>
                </a:tc>
                <a:tc>
                  <a:txBody>
                    <a:bodyPr/>
                    <a:lstStyle/>
                    <a:p>
                      <a:pPr marL="0" marR="0" lvl="0" indent="-285750" algn="l" defTabSz="457200" rtl="0" eaLnBrk="1" fontAlgn="auto" latinLnBrk="0" hangingPunct="1">
                        <a:lnSpc>
                          <a:spcPct val="100000"/>
                        </a:lnSpc>
                        <a:spcBef>
                          <a:spcPts val="0"/>
                        </a:spcBef>
                        <a:spcAft>
                          <a:spcPts val="0"/>
                        </a:spcAft>
                        <a:buClrTx/>
                        <a:buSzTx/>
                        <a:buFont typeface="Wingdings" charset="2"/>
                        <a:buChar char="ü"/>
                        <a:tabLst/>
                        <a:defRPr/>
                      </a:pPr>
                      <a:r>
                        <a:rPr lang="en-US" sz="1200" dirty="0"/>
                        <a:t> </a:t>
                      </a:r>
                      <a:r>
                        <a:rPr lang="en-US" sz="1200" kern="1200" dirty="0">
                          <a:solidFill>
                            <a:srgbClr val="002878"/>
                          </a:solidFill>
                          <a:latin typeface="+mn-lt"/>
                          <a:ea typeface="+mn-ea"/>
                          <a:cs typeface="+mn-cs"/>
                        </a:rPr>
                        <a:t>Scorecards (Comparative Reporting)</a:t>
                      </a:r>
                    </a:p>
                    <a:p>
                      <a:pPr marL="0" marR="0" lvl="0" indent="-285750" algn="l" defTabSz="457200" rtl="0" eaLnBrk="1" fontAlgn="auto" latinLnBrk="0" hangingPunct="1">
                        <a:lnSpc>
                          <a:spcPct val="100000"/>
                        </a:lnSpc>
                        <a:spcBef>
                          <a:spcPts val="0"/>
                        </a:spcBef>
                        <a:spcAft>
                          <a:spcPts val="0"/>
                        </a:spcAft>
                        <a:buClrTx/>
                        <a:buSzTx/>
                        <a:buFont typeface="Wingdings" charset="2"/>
                        <a:buChar char="ü"/>
                        <a:tabLst/>
                        <a:defRPr/>
                      </a:pPr>
                      <a:r>
                        <a:rPr lang="en-US" sz="1200" kern="1200" dirty="0">
                          <a:solidFill>
                            <a:srgbClr val="002878"/>
                          </a:solidFill>
                          <a:latin typeface="+mn-lt"/>
                          <a:ea typeface="+mn-ea"/>
                          <a:cs typeface="+mn-cs"/>
                        </a:rPr>
                        <a:t>  Scoring Open to all ITIL users </a:t>
                      </a:r>
                    </a:p>
                    <a:p>
                      <a:endParaRPr lang="en-US" sz="1200" kern="1200" dirty="0">
                        <a:solidFill>
                          <a:srgbClr val="002878"/>
                        </a:solidFill>
                        <a:latin typeface="+mn-lt"/>
                        <a:ea typeface="+mn-ea"/>
                        <a:cs typeface="+mn-cs"/>
                      </a:endParaRP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533891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229601" cy="1038347"/>
          </a:xfrm>
        </p:spPr>
        <p:txBody>
          <a:bodyPr>
            <a:normAutofit fontScale="90000"/>
          </a:bodyPr>
          <a:lstStyle/>
          <a:p>
            <a:r>
              <a:rPr lang="en-US" dirty="0"/>
              <a:t>One Assessment Answer offers Numeric Value selections</a:t>
            </a:r>
          </a:p>
        </p:txBody>
      </p:sp>
      <p:pic>
        <p:nvPicPr>
          <p:cNvPr id="5" name="Content Placeholder 4"/>
          <p:cNvPicPr>
            <a:picLocks noGrp="1" noChangeAspect="1"/>
          </p:cNvPicPr>
          <p:nvPr>
            <p:ph idx="1"/>
          </p:nvPr>
        </p:nvPicPr>
        <p:blipFill>
          <a:blip r:embed="rId2"/>
          <a:stretch>
            <a:fillRect/>
          </a:stretch>
        </p:blipFill>
        <p:spPr>
          <a:xfrm>
            <a:off x="593165" y="1312985"/>
            <a:ext cx="7277731" cy="2149026"/>
          </a:xfrm>
          <a:prstGeom prst="rect">
            <a:avLst/>
          </a:prstGeom>
        </p:spPr>
      </p:pic>
      <p:sp>
        <p:nvSpPr>
          <p:cNvPr id="4" name="Slide Number Placeholder 3"/>
          <p:cNvSpPr>
            <a:spLocks noGrp="1"/>
          </p:cNvSpPr>
          <p:nvPr>
            <p:ph type="sldNum" sz="quarter" idx="12"/>
          </p:nvPr>
        </p:nvSpPr>
        <p:spPr/>
        <p:txBody>
          <a:bodyPr/>
          <a:lstStyle/>
          <a:p>
            <a:fld id="{D226B682-7383-1141-98A0-6DE68325F3E8}" type="slidenum">
              <a:rPr lang="en-US" smtClean="0"/>
              <a:t>6</a:t>
            </a:fld>
            <a:endParaRPr lang="en-US" dirty="0"/>
          </a:p>
        </p:txBody>
      </p:sp>
      <p:pic>
        <p:nvPicPr>
          <p:cNvPr id="6" name="Picture 5"/>
          <p:cNvPicPr>
            <a:picLocks noChangeAspect="1"/>
          </p:cNvPicPr>
          <p:nvPr/>
        </p:nvPicPr>
        <p:blipFill>
          <a:blip r:embed="rId3"/>
          <a:stretch>
            <a:fillRect/>
          </a:stretch>
        </p:blipFill>
        <p:spPr>
          <a:xfrm>
            <a:off x="1615442" y="3940397"/>
            <a:ext cx="5346642" cy="1119922"/>
          </a:xfrm>
          <a:prstGeom prst="rect">
            <a:avLst/>
          </a:prstGeom>
          <a:ln w="19050">
            <a:solidFill>
              <a:schemeClr val="accent1"/>
            </a:solidFill>
          </a:ln>
        </p:spPr>
      </p:pic>
    </p:spTree>
    <p:extLst>
      <p:ext uri="{BB962C8B-B14F-4D97-AF65-F5344CB8AC3E}">
        <p14:creationId xmlns:p14="http://schemas.microsoft.com/office/powerpoint/2010/main" val="1297852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Balance of Assessment Question are on a Likert Scale </a:t>
            </a:r>
            <a:br>
              <a:rPr lang="en-US" dirty="0"/>
            </a:br>
            <a:endParaRPr lang="en-US" dirty="0"/>
          </a:p>
        </p:txBody>
      </p:sp>
      <p:sp>
        <p:nvSpPr>
          <p:cNvPr id="3" name="Content Placeholder 2"/>
          <p:cNvSpPr>
            <a:spLocks noGrp="1"/>
          </p:cNvSpPr>
          <p:nvPr>
            <p:ph idx="1"/>
          </p:nvPr>
        </p:nvSpPr>
        <p:spPr>
          <a:xfrm>
            <a:off x="457200" y="1103086"/>
            <a:ext cx="8229600" cy="3454737"/>
          </a:xfrm>
        </p:spPr>
        <p:txBody>
          <a:bodyPr>
            <a:normAutofit fontScale="92500" lnSpcReduction="20000"/>
          </a:bodyPr>
          <a:lstStyle/>
          <a:p>
            <a:pPr marL="0" indent="0">
              <a:buNone/>
            </a:pPr>
            <a:endParaRPr lang="en-US" sz="2400" dirty="0"/>
          </a:p>
          <a:p>
            <a:pPr marL="0" indent="0">
              <a:buNone/>
            </a:pPr>
            <a:r>
              <a:rPr lang="en-US" sz="2400" dirty="0"/>
              <a:t>“Scorecard” type reports use the Likert Scale with the following values:</a:t>
            </a:r>
          </a:p>
          <a:p>
            <a:pPr marL="0" indent="0">
              <a:buNone/>
            </a:pPr>
            <a:r>
              <a:rPr lang="en-US" sz="2400" dirty="0"/>
              <a:t> </a:t>
            </a:r>
          </a:p>
          <a:p>
            <a:pPr marL="0" indent="0">
              <a:buNone/>
            </a:pPr>
            <a:r>
              <a:rPr lang="en-US" sz="2400" dirty="0"/>
              <a:t>(1)	Very Poor</a:t>
            </a:r>
          </a:p>
          <a:p>
            <a:pPr marL="0" indent="0">
              <a:buNone/>
            </a:pPr>
            <a:r>
              <a:rPr lang="en-US" sz="2400" dirty="0"/>
              <a:t>(2)	Poor</a:t>
            </a:r>
          </a:p>
          <a:p>
            <a:pPr marL="457200" indent="-457200">
              <a:buAutoNum type="arabicParenBoth" startAt="3"/>
            </a:pPr>
            <a:r>
              <a:rPr lang="en-US" sz="2400" dirty="0"/>
              <a:t>Neutral</a:t>
            </a:r>
          </a:p>
          <a:p>
            <a:pPr marL="457200" indent="-457200">
              <a:buAutoNum type="arabicParenBoth" startAt="3"/>
            </a:pPr>
            <a:r>
              <a:rPr lang="en-US" sz="2400" dirty="0"/>
              <a:t>Good</a:t>
            </a:r>
          </a:p>
          <a:p>
            <a:pPr marL="0" indent="0">
              <a:buNone/>
            </a:pPr>
            <a:r>
              <a:rPr lang="en-US" sz="2400" dirty="0"/>
              <a:t>(5)	Excellent</a:t>
            </a:r>
          </a:p>
          <a:p>
            <a:pPr marL="0" indent="0">
              <a:buNone/>
            </a:pPr>
            <a:r>
              <a:rPr lang="en-US" sz="2400" dirty="0"/>
              <a:t> </a:t>
            </a:r>
          </a:p>
          <a:p>
            <a:pPr marL="0" indent="0">
              <a:buNone/>
            </a:pPr>
            <a:endParaRPr lang="en-US" sz="2400" dirty="0"/>
          </a:p>
        </p:txBody>
      </p:sp>
      <p:sp>
        <p:nvSpPr>
          <p:cNvPr id="5" name="Slide Number Placeholder 4"/>
          <p:cNvSpPr>
            <a:spLocks noGrp="1"/>
          </p:cNvSpPr>
          <p:nvPr>
            <p:ph type="sldNum" sz="quarter" idx="12"/>
          </p:nvPr>
        </p:nvSpPr>
        <p:spPr/>
        <p:txBody>
          <a:bodyPr/>
          <a:lstStyle/>
          <a:p>
            <a:fld id="{D226B682-7383-1141-98A0-6DE68325F3E8}" type="slidenum">
              <a:rPr lang="en-US" smtClean="0"/>
              <a:t>7</a:t>
            </a:fld>
            <a:endParaRPr lang="en-US" dirty="0"/>
          </a:p>
        </p:txBody>
      </p:sp>
      <p:pic>
        <p:nvPicPr>
          <p:cNvPr id="4" name="Picture 3"/>
          <p:cNvPicPr>
            <a:picLocks noChangeAspect="1"/>
          </p:cNvPicPr>
          <p:nvPr/>
        </p:nvPicPr>
        <p:blipFill>
          <a:blip r:embed="rId2"/>
          <a:stretch>
            <a:fillRect/>
          </a:stretch>
        </p:blipFill>
        <p:spPr>
          <a:xfrm>
            <a:off x="2655732" y="2510634"/>
            <a:ext cx="4857750" cy="1343025"/>
          </a:xfrm>
          <a:prstGeom prst="rect">
            <a:avLst/>
          </a:prstGeom>
          <a:ln w="19050">
            <a:solidFill>
              <a:schemeClr val="accent1"/>
            </a:solidFill>
          </a:ln>
        </p:spPr>
      </p:pic>
      <p:sp>
        <p:nvSpPr>
          <p:cNvPr id="7" name="TextBox 6"/>
          <p:cNvSpPr txBox="1"/>
          <p:nvPr/>
        </p:nvSpPr>
        <p:spPr>
          <a:xfrm>
            <a:off x="457200" y="4502911"/>
            <a:ext cx="8064466" cy="276999"/>
          </a:xfrm>
          <a:prstGeom prst="rect">
            <a:avLst/>
          </a:prstGeom>
          <a:noFill/>
          <a:ln>
            <a:solidFill>
              <a:schemeClr val="accent1"/>
            </a:solidFill>
          </a:ln>
        </p:spPr>
        <p:txBody>
          <a:bodyPr wrap="square" rtlCol="0">
            <a:spAutoFit/>
          </a:bodyPr>
          <a:lstStyle/>
          <a:p>
            <a:r>
              <a:rPr lang="en-US" sz="1200" dirty="0"/>
              <a:t>The </a:t>
            </a:r>
            <a:r>
              <a:rPr lang="en-US" sz="1200" b="1" dirty="0"/>
              <a:t>Likert</a:t>
            </a:r>
            <a:r>
              <a:rPr lang="en-US" sz="1200" dirty="0"/>
              <a:t>-type </a:t>
            </a:r>
            <a:r>
              <a:rPr lang="en-US" sz="1200" b="1" dirty="0"/>
              <a:t>scale</a:t>
            </a:r>
            <a:r>
              <a:rPr lang="en-US" sz="1200" dirty="0"/>
              <a:t> is the most widely used approach to scaling responses  </a:t>
            </a:r>
          </a:p>
        </p:txBody>
      </p:sp>
    </p:spTree>
    <p:extLst>
      <p:ext uri="{BB962C8B-B14F-4D97-AF65-F5344CB8AC3E}">
        <p14:creationId xmlns:p14="http://schemas.microsoft.com/office/powerpoint/2010/main" val="3239404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Likert Scale Assessment Question Sample</a:t>
            </a:r>
            <a:br>
              <a:rPr lang="en-US" dirty="0"/>
            </a:br>
            <a:endParaRPr lang="en-US" sz="2200" dirty="0"/>
          </a:p>
        </p:txBody>
      </p:sp>
      <p:sp>
        <p:nvSpPr>
          <p:cNvPr id="4" name="Date Placeholder 3"/>
          <p:cNvSpPr>
            <a:spLocks noGrp="1"/>
          </p:cNvSpPr>
          <p:nvPr>
            <p:ph type="dt" sz="half" idx="4294967295"/>
          </p:nvPr>
        </p:nvSpPr>
        <p:spPr>
          <a:xfrm>
            <a:off x="457199" y="6270173"/>
            <a:ext cx="1095056" cy="362566"/>
          </a:xfrm>
        </p:spPr>
        <p:txBody>
          <a:bodyPr/>
          <a:lstStyle/>
          <a:p>
            <a:r>
              <a:rPr lang="en-US" dirty="0"/>
              <a:t> </a:t>
            </a:r>
          </a:p>
        </p:txBody>
      </p:sp>
      <p:sp>
        <p:nvSpPr>
          <p:cNvPr id="5" name="Slide Number Placeholder 4"/>
          <p:cNvSpPr>
            <a:spLocks noGrp="1"/>
          </p:cNvSpPr>
          <p:nvPr>
            <p:ph type="sldNum" sz="quarter" idx="12"/>
          </p:nvPr>
        </p:nvSpPr>
        <p:spPr/>
        <p:txBody>
          <a:bodyPr/>
          <a:lstStyle/>
          <a:p>
            <a:fld id="{D226B682-7383-1141-98A0-6DE68325F3E8}" type="slidenum">
              <a:rPr lang="en-US" smtClean="0"/>
              <a:t>8</a:t>
            </a:fld>
            <a:endParaRPr lang="en-US" dirty="0"/>
          </a:p>
        </p:txBody>
      </p:sp>
      <p:sp>
        <p:nvSpPr>
          <p:cNvPr id="6" name="Content Placeholder 5">
            <a:extLst>
              <a:ext uri="{FF2B5EF4-FFF2-40B4-BE49-F238E27FC236}">
                <a16:creationId xmlns:a16="http://schemas.microsoft.com/office/drawing/2014/main" id="{8F5B28CA-7FCC-4FA8-A9F1-0E55E3BA3099}"/>
              </a:ext>
            </a:extLst>
          </p:cNvPr>
          <p:cNvSpPr>
            <a:spLocks noGrp="1"/>
          </p:cNvSpPr>
          <p:nvPr>
            <p:ph idx="1"/>
          </p:nvPr>
        </p:nvSpPr>
        <p:spPr/>
        <p:txBody>
          <a:bodyPr/>
          <a:lstStyle/>
          <a:p>
            <a:endParaRPr lang="en-US" dirty="0"/>
          </a:p>
        </p:txBody>
      </p:sp>
      <p:pic>
        <p:nvPicPr>
          <p:cNvPr id="11" name="Picture 10">
            <a:extLst>
              <a:ext uri="{FF2B5EF4-FFF2-40B4-BE49-F238E27FC236}">
                <a16:creationId xmlns:a16="http://schemas.microsoft.com/office/drawing/2014/main" id="{8A1C47F9-0220-4661-8DAF-86D08CAEA1AC}"/>
              </a:ext>
            </a:extLst>
          </p:cNvPr>
          <p:cNvPicPr>
            <a:picLocks noChangeAspect="1"/>
          </p:cNvPicPr>
          <p:nvPr/>
        </p:nvPicPr>
        <p:blipFill>
          <a:blip r:embed="rId3"/>
          <a:stretch>
            <a:fillRect/>
          </a:stretch>
        </p:blipFill>
        <p:spPr>
          <a:xfrm>
            <a:off x="457200" y="985204"/>
            <a:ext cx="8229602" cy="5096230"/>
          </a:xfrm>
          <a:prstGeom prst="rect">
            <a:avLst/>
          </a:prstGeom>
        </p:spPr>
      </p:pic>
      <p:sp>
        <p:nvSpPr>
          <p:cNvPr id="12" name="Rectangle 11">
            <a:extLst>
              <a:ext uri="{FF2B5EF4-FFF2-40B4-BE49-F238E27FC236}">
                <a16:creationId xmlns:a16="http://schemas.microsoft.com/office/drawing/2014/main" id="{C739E2F9-DFED-42AD-8E16-3EB29F3FDC7E}"/>
              </a:ext>
            </a:extLst>
          </p:cNvPr>
          <p:cNvSpPr/>
          <p:nvPr/>
        </p:nvSpPr>
        <p:spPr>
          <a:xfrm>
            <a:off x="457200" y="985204"/>
            <a:ext cx="8229601" cy="5214112"/>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51797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4D9CA-5B56-4E46-A856-EBC690AE5948}"/>
              </a:ext>
            </a:extLst>
          </p:cNvPr>
          <p:cNvSpPr>
            <a:spLocks noGrp="1"/>
          </p:cNvSpPr>
          <p:nvPr>
            <p:ph type="title"/>
          </p:nvPr>
        </p:nvSpPr>
        <p:spPr/>
        <p:txBody>
          <a:bodyPr/>
          <a:lstStyle/>
          <a:p>
            <a:r>
              <a:rPr lang="en-US" dirty="0"/>
              <a:t>End User Assessment Options</a:t>
            </a:r>
          </a:p>
        </p:txBody>
      </p:sp>
      <p:sp>
        <p:nvSpPr>
          <p:cNvPr id="4" name="Slide Number Placeholder 3">
            <a:extLst>
              <a:ext uri="{FF2B5EF4-FFF2-40B4-BE49-F238E27FC236}">
                <a16:creationId xmlns:a16="http://schemas.microsoft.com/office/drawing/2014/main" id="{1D226F3F-1C40-4FDA-B194-DE1B8488436E}"/>
              </a:ext>
            </a:extLst>
          </p:cNvPr>
          <p:cNvSpPr>
            <a:spLocks noGrp="1"/>
          </p:cNvSpPr>
          <p:nvPr>
            <p:ph type="sldNum" sz="quarter" idx="12"/>
          </p:nvPr>
        </p:nvSpPr>
        <p:spPr/>
        <p:txBody>
          <a:bodyPr/>
          <a:lstStyle/>
          <a:p>
            <a:fld id="{D226B682-7383-1141-98A0-6DE68325F3E8}" type="slidenum">
              <a:rPr lang="en-US" smtClean="0"/>
              <a:t>9</a:t>
            </a:fld>
            <a:endParaRPr lang="en-US" dirty="0"/>
          </a:p>
        </p:txBody>
      </p:sp>
      <p:pic>
        <p:nvPicPr>
          <p:cNvPr id="7170" name="Picture 4" descr="image001">
            <a:extLst>
              <a:ext uri="{FF2B5EF4-FFF2-40B4-BE49-F238E27FC236}">
                <a16:creationId xmlns:a16="http://schemas.microsoft.com/office/drawing/2014/main" id="{4571A7A4-5E2B-4156-960B-FBAA0BC101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775" y="1111784"/>
            <a:ext cx="6997766" cy="5014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4091939"/>
      </p:ext>
    </p:extLst>
  </p:cSld>
  <p:clrMapOvr>
    <a:masterClrMapping/>
  </p:clrMapOvr>
</p:sld>
</file>

<file path=ppt/theme/theme1.xml><?xml version="1.0" encoding="utf-8"?>
<a:theme xmlns:a="http://schemas.openxmlformats.org/drawingml/2006/main" name="LITS">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LITS.potx</Template>
  <TotalTime>31519</TotalTime>
  <Words>1805</Words>
  <Application>Microsoft Office PowerPoint</Application>
  <PresentationFormat>On-screen Show (4:3)</PresentationFormat>
  <Paragraphs>277</Paragraphs>
  <Slides>37</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Wingdings</vt:lpstr>
      <vt:lpstr>LITS</vt:lpstr>
      <vt:lpstr>ServiceNow Assessments </vt:lpstr>
      <vt:lpstr>Survey/Assessment Topics</vt:lpstr>
      <vt:lpstr>Why is it Important to Gather Feedback  </vt:lpstr>
      <vt:lpstr>Ways to Gather Customer Feedback   </vt:lpstr>
      <vt:lpstr>Survey Details </vt:lpstr>
      <vt:lpstr>One Assessment Answer offers Numeric Value selections</vt:lpstr>
      <vt:lpstr>Balance of Assessment Question are on a Likert Scale  </vt:lpstr>
      <vt:lpstr>Likert Scale Assessment Question Sample </vt:lpstr>
      <vt:lpstr>End User Assessment Options</vt:lpstr>
      <vt:lpstr>End User - Self-Service Assessment Repository</vt:lpstr>
      <vt:lpstr>Get Started Page </vt:lpstr>
      <vt:lpstr>ITIL User - Assessment Repository</vt:lpstr>
      <vt:lpstr>Resolved Notification  </vt:lpstr>
      <vt:lpstr>Customer Survey Invitation </vt:lpstr>
      <vt:lpstr>Negative Feedback Notification  </vt:lpstr>
      <vt:lpstr>Assessment Reporting Basics</vt:lpstr>
      <vt:lpstr>Analyst and Assignment Group Scorecards</vt:lpstr>
      <vt:lpstr> Analyst Scorecard</vt:lpstr>
      <vt:lpstr>Assignment Group Scorecard</vt:lpstr>
      <vt:lpstr>Scorecards by Questions</vt:lpstr>
      <vt:lpstr>Analyst Scorecard by Question  </vt:lpstr>
      <vt:lpstr> Assignment Group Scorecard per Question</vt:lpstr>
      <vt:lpstr>Scorecards by Configuration Item (CI) </vt:lpstr>
      <vt:lpstr>Analyst Scorecard by CI  </vt:lpstr>
      <vt:lpstr> Assignment Group Scorecard by CI</vt:lpstr>
      <vt:lpstr>A few More Reports </vt:lpstr>
      <vt:lpstr>Individual Ticket Report     </vt:lpstr>
      <vt:lpstr> Scorecard Averages</vt:lpstr>
      <vt:lpstr>Influencing Factors</vt:lpstr>
      <vt:lpstr>Scorecard 101   </vt:lpstr>
      <vt:lpstr>Scorecard  101   </vt:lpstr>
      <vt:lpstr>Assignment Group Manager Responsibility </vt:lpstr>
      <vt:lpstr>Best Practice to Avoid Negative Feedback</vt:lpstr>
      <vt:lpstr>PowerPoint Presentation</vt:lpstr>
      <vt:lpstr>PowerPoint Presentation</vt:lpstr>
      <vt:lpstr>Managing Assessments</vt:lpstr>
      <vt:lpstr>PowerPoint Presentation</vt:lpstr>
    </vt:vector>
  </TitlesOfParts>
  <Company>Emory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UTS</dc:creator>
  <cp:lastModifiedBy>Harris, Rose Doby</cp:lastModifiedBy>
  <cp:revision>452</cp:revision>
  <cp:lastPrinted>2015-05-29T13:43:16Z</cp:lastPrinted>
  <dcterms:created xsi:type="dcterms:W3CDTF">2011-09-14T13:31:53Z</dcterms:created>
  <dcterms:modified xsi:type="dcterms:W3CDTF">2021-01-25T17:45:55Z</dcterms:modified>
</cp:coreProperties>
</file>